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Futura" panose="020B0602020204020303" pitchFamily="34" charset="-79"/>
      <p:regular r:id="rId18"/>
    </p:embeddedFont>
    <p:embeddedFont>
      <p:font typeface="Futura Bold" panose="020B0602020204020303" pitchFamily="34" charset="-79"/>
      <p:regular r:id="rId19"/>
      <p:italic r:id="rId20"/>
      <p:boldItalic r:id="rId21"/>
    </p:embeddedFont>
    <p:embeddedFont>
      <p:font typeface="Futura Bold Italics" panose="020B0602020204020303" pitchFamily="34" charset="-79"/>
      <p:regular r:id="rId22"/>
    </p:embeddedFont>
    <p:embeddedFont>
      <p:font typeface="Futura Italics" panose="020B0602020204020303" pitchFamily="34" charset="-79"/>
      <p:regular r:id="rId23"/>
    </p:embeddedFont>
    <p:embeddedFont>
      <p:font typeface="Futura Light" panose="020B0402020204020303" pitchFamily="34" charset="77"/>
      <p:regular r:id="rId24"/>
    </p:embeddedFont>
    <p:embeddedFont>
      <p:font typeface="Futura Medium" panose="020B0602020204020303" pitchFamily="34" charset="-79"/>
      <p:regular r:id="rId25"/>
    </p:embeddedFont>
    <p:embeddedFont>
      <p:font typeface="Futura Medium" panose="020B0602020204020303" pitchFamily="34" charset="-79"/>
      <p:regular r:id="rId25"/>
    </p:embeddedFont>
    <p:embeddedFont>
      <p:font typeface="Futura Ultra-Bold" panose="020B0602020204020303" pitchFamily="34" charset="-79"/>
      <p:regular r:id="rId26"/>
    </p:embeddedFont>
    <p:embeddedFont>
      <p:font typeface="Kabel Heavy" panose="020D0802020204020204" pitchFamily="34" charset="77"/>
      <p:regular r:id="rId27"/>
      <p:bold r:id="rId28"/>
    </p:embeddedFont>
    <p:embeddedFont>
      <p:font typeface="Kabel Ultra-Bold" panose="020D0602020203020903" pitchFamily="34" charset="77"/>
      <p:regular r:id="rId29"/>
      <p:bold r:id="rId30"/>
    </p:embeddedFont>
    <p:embeddedFont>
      <p:font typeface="League Spartan" pitchFamily="2" charset="77"/>
      <p:regular r:id="rId31"/>
      <p:bold r:id="rId32"/>
    </p:embeddedFont>
    <p:embeddedFont>
      <p:font typeface="Montserrat Italics" pitchFamily="2" charset="77"/>
      <p:regular r:id="rId33"/>
      <p:italic r:id="rId34"/>
    </p:embeddedFont>
    <p:embeddedFont>
      <p:font typeface="Poppins Bold" pitchFamily="2" charset="7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558" autoAdjust="0"/>
  </p:normalViewPr>
  <p:slideViewPr>
    <p:cSldViewPr>
      <p:cViewPr varScale="1">
        <p:scale>
          <a:sx n="80" d="100"/>
          <a:sy n="80" d="100"/>
        </p:scale>
        <p:origin x="816" y="216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30 secs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 min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 min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 min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1:30 min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-city-crisis-dashboard-cydbfy6xqdkpcab7yyafzw.streamlit.ap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lab.research.google.com/drive/1HWtdSCik_fJv1p_bvsd7QDa0fWLc6UEq?usp=sharing" TargetMode="Externa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6.png"/><Relationship Id="rId7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mart-city-crisis-dashboard-cydbfy6xqdkpcab7yyafzw.streamlit.app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7.png"/><Relationship Id="rId9" Type="http://schemas.openxmlformats.org/officeDocument/2006/relationships/hyperlink" Target="https://colab.research.google.com/drive/1HWtdSCik_fJv1p_bvsd7QDa0fWLc6UEq?usp=shari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smart-city-crisis-dashboard-cydbfy6xqdkpcab7yyafzw.streamlit.app" TargetMode="External"/><Relationship Id="rId7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hyperlink" Target="https://colab.research.google.com/drive/1HWtdSCik_fJv1p_bvsd7QDa0fWLc6UEq?usp=shar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hs.gov/sites/default/files/publications/SMWG_Countering-False-Info-Social-Media-Disasters-Emergencies_Mar2018-508.pdf" TargetMode="External"/><Relationship Id="rId7" Type="http://schemas.openxmlformats.org/officeDocument/2006/relationships/image" Target="../media/image62.jpeg"/><Relationship Id="rId2" Type="http://schemas.openxmlformats.org/officeDocument/2006/relationships/hyperlink" Target="https://www.floodnet.ny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ature.com/articles/s41598-025-89651-4" TargetMode="External"/><Relationship Id="rId5" Type="http://schemas.openxmlformats.org/officeDocument/2006/relationships/hyperlink" Target="https://publicsafety.ieee.org/topics/smart-city-integration-how-iot-is-reducing-emergency-response-times-and-saving-lives#:~:text=The%20integration%20of%20these%20IoT,and%20ultimately%20save%20more%20lives" TargetMode="External"/><Relationship Id="rId4" Type="http://schemas.openxmlformats.org/officeDocument/2006/relationships/hyperlink" Target="https://www.worldbank.org/en/news/feature/2021/03/11/learning-from-megadisasters-a-decade-of-lessons-from-the-great-east-japan-earthquake-drmhubtoky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6.png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6.png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6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hyperlink" Target="https://smart-city-crisis-dashboard-cydbfy6xqdkpcab7yyafzw.streamlit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city with many points of light&#10;&#10;AI-generated content may be incorrect.">
            <a:extLst>
              <a:ext uri="{FF2B5EF4-FFF2-40B4-BE49-F238E27FC236}">
                <a16:creationId xmlns:a16="http://schemas.microsoft.com/office/drawing/2014/main" id="{A19A82F9-35B8-7F29-CAB5-24633C089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16" y="-92585"/>
            <a:ext cx="18574515" cy="1044816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2700000">
            <a:off x="3402358" y="433815"/>
            <a:ext cx="11476767" cy="11476767"/>
          </a:xfrm>
          <a:custGeom>
            <a:avLst/>
            <a:gdLst/>
            <a:ahLst/>
            <a:cxnLst/>
            <a:rect l="l" t="t" r="r" b="b"/>
            <a:pathLst>
              <a:path w="11476767" h="11476767">
                <a:moveTo>
                  <a:pt x="0" y="0"/>
                </a:moveTo>
                <a:lnTo>
                  <a:pt x="11476768" y="0"/>
                </a:lnTo>
                <a:lnTo>
                  <a:pt x="11476768" y="11476768"/>
                </a:lnTo>
                <a:lnTo>
                  <a:pt x="0" y="11476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286647" y="3574282"/>
            <a:ext cx="2290668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1844035" y="3574282"/>
            <a:ext cx="2023890" cy="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107844" y="7419744"/>
            <a:ext cx="2045757" cy="657225"/>
            <a:chOff x="0" y="0"/>
            <a:chExt cx="3241492" cy="1041370"/>
          </a:xfrm>
        </p:grpSpPr>
        <p:sp>
          <p:nvSpPr>
            <p:cNvPr id="6" name="Freeform 6">
              <a:hlinkClick r:id="rId6" action="ppaction://hlinksldjump"/>
            </p:cNvPr>
            <p:cNvSpPr/>
            <p:nvPr/>
          </p:nvSpPr>
          <p:spPr>
            <a:xfrm>
              <a:off x="0" y="0"/>
              <a:ext cx="3241493" cy="1041370"/>
            </a:xfrm>
            <a:custGeom>
              <a:avLst/>
              <a:gdLst/>
              <a:ahLst/>
              <a:cxnLst/>
              <a:rect l="l" t="t" r="r" b="b"/>
              <a:pathLst>
                <a:path w="3241493" h="1041370">
                  <a:moveTo>
                    <a:pt x="3117032" y="1041370"/>
                  </a:moveTo>
                  <a:lnTo>
                    <a:pt x="124460" y="1041370"/>
                  </a:lnTo>
                  <a:cubicBezTo>
                    <a:pt x="55880" y="1041370"/>
                    <a:pt x="0" y="985490"/>
                    <a:pt x="0" y="9169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17033" y="0"/>
                  </a:lnTo>
                  <a:cubicBezTo>
                    <a:pt x="3185613" y="0"/>
                    <a:pt x="3241493" y="55880"/>
                    <a:pt x="3241493" y="124460"/>
                  </a:cubicBezTo>
                  <a:lnTo>
                    <a:pt x="3241493" y="916910"/>
                  </a:lnTo>
                  <a:cubicBezTo>
                    <a:pt x="3241493" y="985490"/>
                    <a:pt x="3185613" y="1041370"/>
                    <a:pt x="3117033" y="1041370"/>
                  </a:cubicBezTo>
                  <a:close/>
                </a:path>
              </a:pathLst>
            </a:custGeom>
            <a:gradFill rotWithShape="1">
              <a:gsLst>
                <a:gs pos="0">
                  <a:srgbClr val="D3E7CE">
                    <a:alpha val="100000"/>
                  </a:srgbClr>
                </a:gs>
                <a:gs pos="100000">
                  <a:srgbClr val="65877E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6305365" y="679955"/>
            <a:ext cx="6102513" cy="2367912"/>
          </a:xfrm>
          <a:custGeom>
            <a:avLst/>
            <a:gdLst/>
            <a:ahLst/>
            <a:cxnLst/>
            <a:rect l="l" t="t" r="r" b="b"/>
            <a:pathLst>
              <a:path w="6102513" h="2367912">
                <a:moveTo>
                  <a:pt x="0" y="0"/>
                </a:moveTo>
                <a:lnTo>
                  <a:pt x="6102513" y="0"/>
                </a:lnTo>
                <a:lnTo>
                  <a:pt x="6102513" y="2367912"/>
                </a:lnTo>
                <a:lnTo>
                  <a:pt x="0" y="2367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1426" b="-7629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356622" y="7419744"/>
            <a:ext cx="2045757" cy="657225"/>
            <a:chOff x="0" y="0"/>
            <a:chExt cx="3241492" cy="1041370"/>
          </a:xfrm>
        </p:grpSpPr>
        <p:sp>
          <p:nvSpPr>
            <p:cNvPr id="9" name="Freeform 9">
              <a:hlinkClick r:id="rId8" action="ppaction://hlinksldjump"/>
            </p:cNvPr>
            <p:cNvSpPr/>
            <p:nvPr/>
          </p:nvSpPr>
          <p:spPr>
            <a:xfrm>
              <a:off x="0" y="0"/>
              <a:ext cx="3241493" cy="1041370"/>
            </a:xfrm>
            <a:custGeom>
              <a:avLst/>
              <a:gdLst/>
              <a:ahLst/>
              <a:cxnLst/>
              <a:rect l="l" t="t" r="r" b="b"/>
              <a:pathLst>
                <a:path w="3241493" h="1041370">
                  <a:moveTo>
                    <a:pt x="3117032" y="1041370"/>
                  </a:moveTo>
                  <a:lnTo>
                    <a:pt x="124460" y="1041370"/>
                  </a:lnTo>
                  <a:cubicBezTo>
                    <a:pt x="55880" y="1041370"/>
                    <a:pt x="0" y="985490"/>
                    <a:pt x="0" y="9169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17033" y="0"/>
                  </a:lnTo>
                  <a:cubicBezTo>
                    <a:pt x="3185613" y="0"/>
                    <a:pt x="3241493" y="55880"/>
                    <a:pt x="3241493" y="124460"/>
                  </a:cubicBezTo>
                  <a:lnTo>
                    <a:pt x="3241493" y="916910"/>
                  </a:lnTo>
                  <a:cubicBezTo>
                    <a:pt x="3241493" y="985490"/>
                    <a:pt x="3185613" y="1041370"/>
                    <a:pt x="3117033" y="104137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2B22">
                    <a:alpha val="100000"/>
                  </a:srgbClr>
                </a:gs>
                <a:gs pos="100000">
                  <a:srgbClr val="A21D16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9288419" y="7920605"/>
            <a:ext cx="2162960" cy="312728"/>
          </a:xfrm>
          <a:custGeom>
            <a:avLst/>
            <a:gdLst/>
            <a:ahLst/>
            <a:cxnLst/>
            <a:rect l="l" t="t" r="r" b="b"/>
            <a:pathLst>
              <a:path w="2162960" h="312728">
                <a:moveTo>
                  <a:pt x="0" y="0"/>
                </a:moveTo>
                <a:lnTo>
                  <a:pt x="2162960" y="0"/>
                </a:lnTo>
                <a:lnTo>
                  <a:pt x="2162960" y="312728"/>
                </a:lnTo>
                <a:lnTo>
                  <a:pt x="0" y="312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049242" y="7268306"/>
            <a:ext cx="2162960" cy="312728"/>
          </a:xfrm>
          <a:custGeom>
            <a:avLst/>
            <a:gdLst/>
            <a:ahLst/>
            <a:cxnLst/>
            <a:rect l="l" t="t" r="r" b="b"/>
            <a:pathLst>
              <a:path w="2162960" h="312728">
                <a:moveTo>
                  <a:pt x="0" y="0"/>
                </a:moveTo>
                <a:lnTo>
                  <a:pt x="2162960" y="0"/>
                </a:lnTo>
                <a:lnTo>
                  <a:pt x="2162960" y="312728"/>
                </a:lnTo>
                <a:lnTo>
                  <a:pt x="0" y="312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8889086"/>
            <a:ext cx="2000219" cy="738428"/>
            <a:chOff x="0" y="0"/>
            <a:chExt cx="2666958" cy="984570"/>
          </a:xfrm>
        </p:grpSpPr>
        <p:sp>
          <p:nvSpPr>
            <p:cNvPr id="13" name="Freeform 13"/>
            <p:cNvSpPr/>
            <p:nvPr/>
          </p:nvSpPr>
          <p:spPr>
            <a:xfrm>
              <a:off x="1762567" y="0"/>
              <a:ext cx="390545" cy="529064"/>
            </a:xfrm>
            <a:custGeom>
              <a:avLst/>
              <a:gdLst/>
              <a:ahLst/>
              <a:cxnLst/>
              <a:rect l="l" t="t" r="r" b="b"/>
              <a:pathLst>
                <a:path w="390545" h="529064">
                  <a:moveTo>
                    <a:pt x="0" y="0"/>
                  </a:moveTo>
                  <a:lnTo>
                    <a:pt x="390545" y="0"/>
                  </a:lnTo>
                  <a:lnTo>
                    <a:pt x="390545" y="529064"/>
                  </a:lnTo>
                  <a:lnTo>
                    <a:pt x="0" y="52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2967"/>
              <a:ext cx="195783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SECURE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81439"/>
              <a:ext cx="266695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i="1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THE B-AGGIE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1806415" flipH="1">
            <a:off x="6368457" y="7581450"/>
            <a:ext cx="727617" cy="1028433"/>
          </a:xfrm>
          <a:custGeom>
            <a:avLst/>
            <a:gdLst/>
            <a:ahLst/>
            <a:cxnLst/>
            <a:rect l="l" t="t" r="r" b="b"/>
            <a:pathLst>
              <a:path w="727617" h="1028433">
                <a:moveTo>
                  <a:pt x="727617" y="0"/>
                </a:moveTo>
                <a:lnTo>
                  <a:pt x="0" y="0"/>
                </a:lnTo>
                <a:lnTo>
                  <a:pt x="0" y="1028433"/>
                </a:lnTo>
                <a:lnTo>
                  <a:pt x="727617" y="1028433"/>
                </a:lnTo>
                <a:lnTo>
                  <a:pt x="72761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406359" y="3400609"/>
            <a:ext cx="15638242" cy="3336201"/>
            <a:chOff x="0" y="-704850"/>
            <a:chExt cx="20850990" cy="444826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704850"/>
              <a:ext cx="10668929" cy="4448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852"/>
                </a:lnSpc>
              </a:pPr>
              <a:r>
                <a:rPr lang="en-US" sz="18465" b="1" dirty="0">
                  <a:solidFill>
                    <a:srgbClr val="FFFFFF"/>
                  </a:solidFill>
                  <a:latin typeface="Kabel Ultra-Bold"/>
                  <a:ea typeface="Kabel Ultra-Bold"/>
                  <a:cs typeface="Kabel Ultra-Bold"/>
                  <a:sym typeface="Kabel Ultra-Bold"/>
                </a:rPr>
                <a:t>SMART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731546" y="-704849"/>
              <a:ext cx="10119444" cy="4268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852"/>
                </a:lnSpc>
              </a:pPr>
              <a:endParaRPr lang="en-US" sz="18465" b="1" spc="923" dirty="0">
                <a:solidFill>
                  <a:srgbClr val="FFFFFF"/>
                </a:solidFill>
                <a:latin typeface="Kabel Ultra-Bold"/>
                <a:ea typeface="Kabel Ultra-Bold"/>
                <a:cs typeface="Kabel Ultra-Bold"/>
                <a:sym typeface="Kabel Ultra-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078136" y="6252941"/>
            <a:ext cx="8556972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Misinformation. Failures. Crises. 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Our agents don’t play the game — they control the board.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37983" y="3314567"/>
            <a:ext cx="474843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 spc="78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WELCOME TO</a:t>
            </a:r>
          </a:p>
        </p:txBody>
      </p:sp>
      <p:sp>
        <p:nvSpPr>
          <p:cNvPr id="24" name="Freeform 24"/>
          <p:cNvSpPr/>
          <p:nvPr/>
        </p:nvSpPr>
        <p:spPr>
          <a:xfrm rot="410285">
            <a:off x="15031078" y="6034367"/>
            <a:ext cx="3087444" cy="1887858"/>
          </a:xfrm>
          <a:custGeom>
            <a:avLst/>
            <a:gdLst/>
            <a:ahLst/>
            <a:cxnLst/>
            <a:rect l="l" t="t" r="r" b="b"/>
            <a:pathLst>
              <a:path w="3087444" h="1887858">
                <a:moveTo>
                  <a:pt x="0" y="0"/>
                </a:moveTo>
                <a:lnTo>
                  <a:pt x="3087444" y="0"/>
                </a:lnTo>
                <a:lnTo>
                  <a:pt x="3087444" y="1887857"/>
                </a:lnTo>
                <a:lnTo>
                  <a:pt x="0" y="188785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5971" t="-292598" r="-115488" b="-18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500748">
            <a:off x="15550038" y="-46216"/>
            <a:ext cx="2423677" cy="2714643"/>
          </a:xfrm>
          <a:custGeom>
            <a:avLst/>
            <a:gdLst/>
            <a:ahLst/>
            <a:cxnLst/>
            <a:rect l="l" t="t" r="r" b="b"/>
            <a:pathLst>
              <a:path w="2423677" h="2714643">
                <a:moveTo>
                  <a:pt x="0" y="0"/>
                </a:moveTo>
                <a:lnTo>
                  <a:pt x="2423677" y="0"/>
                </a:lnTo>
                <a:lnTo>
                  <a:pt x="2423677" y="2714643"/>
                </a:lnTo>
                <a:lnTo>
                  <a:pt x="0" y="2714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45562" r="-153065" b="-2559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090769" y="3214636"/>
            <a:ext cx="2546205" cy="2129509"/>
          </a:xfrm>
          <a:custGeom>
            <a:avLst/>
            <a:gdLst/>
            <a:ahLst/>
            <a:cxnLst/>
            <a:rect l="l" t="t" r="r" b="b"/>
            <a:pathLst>
              <a:path w="2546205" h="2129509">
                <a:moveTo>
                  <a:pt x="0" y="0"/>
                </a:moveTo>
                <a:lnTo>
                  <a:pt x="2546206" y="0"/>
                </a:lnTo>
                <a:lnTo>
                  <a:pt x="2546206" y="2129509"/>
                </a:lnTo>
                <a:lnTo>
                  <a:pt x="0" y="21295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63174" r="-223676" b="-1238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 rot="2297313">
            <a:off x="17162091" y="8092819"/>
            <a:ext cx="588518" cy="62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Iron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15365860" y="8238111"/>
            <a:ext cx="2447531" cy="1722243"/>
          </a:xfrm>
          <a:custGeom>
            <a:avLst/>
            <a:gdLst/>
            <a:ahLst/>
            <a:cxnLst/>
            <a:rect l="l" t="t" r="r" b="b"/>
            <a:pathLst>
              <a:path w="2447531" h="1722243">
                <a:moveTo>
                  <a:pt x="0" y="0"/>
                </a:moveTo>
                <a:lnTo>
                  <a:pt x="2447530" y="0"/>
                </a:lnTo>
                <a:lnTo>
                  <a:pt x="2447530" y="1722243"/>
                </a:lnTo>
                <a:lnTo>
                  <a:pt x="0" y="17222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27606" t="-170868" r="-19555" b="-2224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 rot="2297313">
            <a:off x="16774536" y="240061"/>
            <a:ext cx="1327882" cy="69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FFFFFF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Top Hat</a:t>
            </a:r>
          </a:p>
        </p:txBody>
      </p:sp>
      <p:sp>
        <p:nvSpPr>
          <p:cNvPr id="30" name="TextBox 30"/>
          <p:cNvSpPr txBox="1"/>
          <p:nvPr/>
        </p:nvSpPr>
        <p:spPr>
          <a:xfrm rot="2297313">
            <a:off x="17422849" y="5768263"/>
            <a:ext cx="510652" cy="62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Car</a:t>
            </a:r>
          </a:p>
        </p:txBody>
      </p:sp>
      <p:sp>
        <p:nvSpPr>
          <p:cNvPr id="31" name="TextBox 31"/>
          <p:cNvSpPr txBox="1"/>
          <p:nvPr/>
        </p:nvSpPr>
        <p:spPr>
          <a:xfrm rot="2297313">
            <a:off x="17181583" y="2658410"/>
            <a:ext cx="670121" cy="634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Dog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B1DA0749-D01D-9CA3-454E-01627328E974}"/>
              </a:ext>
            </a:extLst>
          </p:cNvPr>
          <p:cNvSpPr txBox="1"/>
          <p:nvPr/>
        </p:nvSpPr>
        <p:spPr>
          <a:xfrm>
            <a:off x="7393246" y="7545608"/>
            <a:ext cx="1473102" cy="405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latin typeface="Futura"/>
                <a:ea typeface="Futura"/>
                <a:cs typeface="Futura"/>
                <a:sym typeface="Futura"/>
              </a:rPr>
              <a:t>START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8140713F-98F3-999C-98DD-39FE3E095F8F}"/>
              </a:ext>
            </a:extLst>
          </p:cNvPr>
          <p:cNvSpPr txBox="1"/>
          <p:nvPr/>
        </p:nvSpPr>
        <p:spPr>
          <a:xfrm>
            <a:off x="9633348" y="7545608"/>
            <a:ext cx="1473102" cy="405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MORE</a:t>
            </a:r>
          </a:p>
        </p:txBody>
      </p:sp>
      <p:pic>
        <p:nvPicPr>
          <p:cNvPr id="37" name="Picture 3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AE45428-D80A-C494-BFCE-B1DFE1A90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1" t="29078" r="15376" b="35271"/>
          <a:stretch/>
        </p:blipFill>
        <p:spPr>
          <a:xfrm>
            <a:off x="9451774" y="2940347"/>
            <a:ext cx="5876165" cy="3607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with many points of light&#10;&#10;AI-generated content may be incorrect.">
            <a:extLst>
              <a:ext uri="{FF2B5EF4-FFF2-40B4-BE49-F238E27FC236}">
                <a16:creationId xmlns:a16="http://schemas.microsoft.com/office/drawing/2014/main" id="{4C340EDD-9B0F-4BCC-3E67-BD6FBC0E1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16" y="-92585"/>
            <a:ext cx="18574515" cy="1044816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2700000">
            <a:off x="-8291083" y="-594883"/>
            <a:ext cx="11476767" cy="11476767"/>
          </a:xfrm>
          <a:custGeom>
            <a:avLst/>
            <a:gdLst/>
            <a:ahLst/>
            <a:cxnLst/>
            <a:rect l="l" t="t" r="r" b="b"/>
            <a:pathLst>
              <a:path w="11476767" h="11476767">
                <a:moveTo>
                  <a:pt x="0" y="0"/>
                </a:moveTo>
                <a:lnTo>
                  <a:pt x="11476767" y="0"/>
                </a:lnTo>
                <a:lnTo>
                  <a:pt x="11476767" y="11476768"/>
                </a:lnTo>
                <a:lnTo>
                  <a:pt x="0" y="11476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13411" y="3693232"/>
            <a:ext cx="11080596" cy="2739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b="1" dirty="0">
                <a:solidFill>
                  <a:srgbClr val="FFFFFF"/>
                </a:solidFill>
                <a:latin typeface="Kabel Ultra-Bold"/>
                <a:ea typeface="Kabel Ultra-Bold"/>
                <a:cs typeface="Kabel Ultra-Bold"/>
                <a:sym typeface="Kabel Ultra-Bold"/>
              </a:rPr>
              <a:t>APPENDIX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23638" y="8889086"/>
            <a:ext cx="2000219" cy="738428"/>
            <a:chOff x="0" y="0"/>
            <a:chExt cx="2666958" cy="984570"/>
          </a:xfrm>
        </p:grpSpPr>
        <p:sp>
          <p:nvSpPr>
            <p:cNvPr id="5" name="Freeform 5"/>
            <p:cNvSpPr/>
            <p:nvPr/>
          </p:nvSpPr>
          <p:spPr>
            <a:xfrm>
              <a:off x="1762567" y="0"/>
              <a:ext cx="390545" cy="529064"/>
            </a:xfrm>
            <a:custGeom>
              <a:avLst/>
              <a:gdLst/>
              <a:ahLst/>
              <a:cxnLst/>
              <a:rect l="l" t="t" r="r" b="b"/>
              <a:pathLst>
                <a:path w="390545" h="529064">
                  <a:moveTo>
                    <a:pt x="0" y="0"/>
                  </a:moveTo>
                  <a:lnTo>
                    <a:pt x="390545" y="0"/>
                  </a:lnTo>
                  <a:lnTo>
                    <a:pt x="390545" y="529064"/>
                  </a:lnTo>
                  <a:lnTo>
                    <a:pt x="0" y="52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2967"/>
              <a:ext cx="195783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SECURE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1439"/>
              <a:ext cx="266695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i="1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THE B-AGGIE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01127" y="6241412"/>
            <a:ext cx="13564626" cy="1222966"/>
            <a:chOff x="0" y="0"/>
            <a:chExt cx="7324881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24881" cy="660400"/>
            </a:xfrm>
            <a:custGeom>
              <a:avLst/>
              <a:gdLst/>
              <a:ahLst/>
              <a:cxnLst/>
              <a:rect l="l" t="t" r="r" b="b"/>
              <a:pathLst>
                <a:path w="7324881" h="660400">
                  <a:moveTo>
                    <a:pt x="720042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00421" y="0"/>
                  </a:lnTo>
                  <a:cubicBezTo>
                    <a:pt x="7269000" y="0"/>
                    <a:pt x="7324881" y="55880"/>
                    <a:pt x="7324881" y="124460"/>
                  </a:cubicBezTo>
                  <a:lnTo>
                    <a:pt x="7324881" y="535940"/>
                  </a:lnTo>
                  <a:cubicBezTo>
                    <a:pt x="7324881" y="604520"/>
                    <a:pt x="7269000" y="660400"/>
                    <a:pt x="7200421" y="66040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2B22">
                    <a:alpha val="100000"/>
                  </a:srgbClr>
                </a:gs>
                <a:gs pos="100000">
                  <a:srgbClr val="A21D16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34682" y="6431369"/>
            <a:ext cx="11438053" cy="8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 spc="65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Note: </a:t>
            </a:r>
            <a:r>
              <a:rPr lang="en-US" sz="2600" spc="65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Metrics and KPIs are based on static hackathon data and reflect ideal evaluation logic — not yet validated on real-time or scaled inputs.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7842" y="1028700"/>
            <a:ext cx="9381896" cy="3536955"/>
            <a:chOff x="0" y="0"/>
            <a:chExt cx="3089942" cy="1164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942" cy="1164902"/>
            </a:xfrm>
            <a:custGeom>
              <a:avLst/>
              <a:gdLst/>
              <a:ahLst/>
              <a:cxnLst/>
              <a:rect l="l" t="t" r="r" b="b"/>
              <a:pathLst>
                <a:path w="3089942" h="1164902">
                  <a:moveTo>
                    <a:pt x="2965482" y="1164902"/>
                  </a:moveTo>
                  <a:lnTo>
                    <a:pt x="124460" y="1164902"/>
                  </a:lnTo>
                  <a:cubicBezTo>
                    <a:pt x="55880" y="1164902"/>
                    <a:pt x="0" y="1109022"/>
                    <a:pt x="0" y="10404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1040442"/>
                  </a:lnTo>
                  <a:cubicBezTo>
                    <a:pt x="3089942" y="1109022"/>
                    <a:pt x="3034062" y="1164902"/>
                    <a:pt x="2965482" y="1164902"/>
                  </a:cubicBezTo>
                  <a:close/>
                </a:path>
              </a:pathLst>
            </a:custGeom>
            <a:solidFill>
              <a:srgbClr val="A420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07842" y="3771900"/>
            <a:ext cx="9381896" cy="3278985"/>
            <a:chOff x="0" y="0"/>
            <a:chExt cx="3089942" cy="10799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9942" cy="1079939"/>
            </a:xfrm>
            <a:custGeom>
              <a:avLst/>
              <a:gdLst/>
              <a:ahLst/>
              <a:cxnLst/>
              <a:rect l="l" t="t" r="r" b="b"/>
              <a:pathLst>
                <a:path w="3089942" h="1079939">
                  <a:moveTo>
                    <a:pt x="2965482" y="1079939"/>
                  </a:moveTo>
                  <a:lnTo>
                    <a:pt x="124460" y="1079939"/>
                  </a:lnTo>
                  <a:cubicBezTo>
                    <a:pt x="55880" y="1079939"/>
                    <a:pt x="0" y="1024059"/>
                    <a:pt x="0" y="9554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955479"/>
                  </a:lnTo>
                  <a:cubicBezTo>
                    <a:pt x="3089942" y="1024059"/>
                    <a:pt x="3034062" y="1079939"/>
                    <a:pt x="2965482" y="1079939"/>
                  </a:cubicBezTo>
                  <a:close/>
                </a:path>
              </a:pathLst>
            </a:custGeom>
            <a:gradFill rotWithShape="1">
              <a:gsLst>
                <a:gs pos="0">
                  <a:srgbClr val="B22B22">
                    <a:alpha val="100000"/>
                  </a:srgbClr>
                </a:gs>
                <a:gs pos="50000">
                  <a:srgbClr val="A21D16">
                    <a:alpha val="100000"/>
                  </a:srgbClr>
                </a:gs>
                <a:gs pos="100000">
                  <a:srgbClr val="EA645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07842" y="6515100"/>
            <a:ext cx="9381896" cy="2743200"/>
            <a:chOff x="0" y="0"/>
            <a:chExt cx="3089942" cy="9034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9942" cy="903477"/>
            </a:xfrm>
            <a:custGeom>
              <a:avLst/>
              <a:gdLst/>
              <a:ahLst/>
              <a:cxnLst/>
              <a:rect l="l" t="t" r="r" b="b"/>
              <a:pathLst>
                <a:path w="3089942" h="903477">
                  <a:moveTo>
                    <a:pt x="2965482" y="903477"/>
                  </a:moveTo>
                  <a:lnTo>
                    <a:pt x="124460" y="903477"/>
                  </a:lnTo>
                  <a:cubicBezTo>
                    <a:pt x="55880" y="903477"/>
                    <a:pt x="0" y="847597"/>
                    <a:pt x="0" y="7790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779017"/>
                  </a:lnTo>
                  <a:cubicBezTo>
                    <a:pt x="3089942" y="847597"/>
                    <a:pt x="3034062" y="903477"/>
                    <a:pt x="2965482" y="903477"/>
                  </a:cubicBezTo>
                  <a:close/>
                </a:path>
              </a:pathLst>
            </a:custGeom>
            <a:solidFill>
              <a:srgbClr val="58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29758" y="1497330"/>
            <a:ext cx="3156167" cy="456985"/>
            <a:chOff x="0" y="0"/>
            <a:chExt cx="4561055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29758" y="4265653"/>
            <a:ext cx="3156167" cy="456985"/>
            <a:chOff x="0" y="0"/>
            <a:chExt cx="4561055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29758" y="7003260"/>
            <a:ext cx="3156167" cy="456985"/>
            <a:chOff x="0" y="0"/>
            <a:chExt cx="4561055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 rot="-10800000">
            <a:off x="1234036" y="7818052"/>
            <a:ext cx="28118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34036" y="5243694"/>
            <a:ext cx="6139046" cy="1988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6699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Social Media Trust Score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10364" y="2054924"/>
            <a:ext cx="346474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500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Cardiff-NLP pretrained model to detect rising negative sentiment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10364" y="4665488"/>
            <a:ext cx="346474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BERT-based pretrained model to detect fake news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94552" y="7542386"/>
            <a:ext cx="389637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0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User Behavior (+1)</a:t>
            </a:r>
          </a:p>
          <a:p>
            <a:pPr marL="539751" lvl="1" indent="-269876" algn="l">
              <a:lnSpc>
                <a:spcPts val="30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Geographic validity (+1)</a:t>
            </a:r>
          </a:p>
          <a:p>
            <a:pPr marL="539751" lvl="1" indent="-269876" algn="l">
              <a:lnSpc>
                <a:spcPts val="307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Sensor confirmation (+1)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85572" y="1539259"/>
            <a:ext cx="2800996" cy="3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Phase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85572" y="4331721"/>
            <a:ext cx="2800996" cy="3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Phase 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07343" y="7087119"/>
            <a:ext cx="2800996" cy="3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Phase 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28275" y="2265265"/>
            <a:ext cx="2738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Sentiment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28275" y="5036963"/>
            <a:ext cx="2738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Fake News  Analysis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28275" y="7625715"/>
            <a:ext cx="27388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Trust Scoring </a:t>
            </a:r>
          </a:p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(0 - 3)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4036" y="8030210"/>
            <a:ext cx="6319251" cy="45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4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How reliable are social media posts?</a:t>
            </a:r>
          </a:p>
        </p:txBody>
      </p:sp>
      <p:sp>
        <p:nvSpPr>
          <p:cNvPr id="26" name="Freeform 26"/>
          <p:cNvSpPr/>
          <p:nvPr/>
        </p:nvSpPr>
        <p:spPr>
          <a:xfrm rot="500748">
            <a:off x="780427" y="2463407"/>
            <a:ext cx="2422767" cy="2832171"/>
          </a:xfrm>
          <a:custGeom>
            <a:avLst/>
            <a:gdLst/>
            <a:ahLst/>
            <a:cxnLst/>
            <a:rect l="l" t="t" r="r" b="b"/>
            <a:pathLst>
              <a:path w="2422767" h="2832171">
                <a:moveTo>
                  <a:pt x="0" y="0"/>
                </a:moveTo>
                <a:lnTo>
                  <a:pt x="2422767" y="0"/>
                </a:lnTo>
                <a:lnTo>
                  <a:pt x="2422767" y="2832171"/>
                </a:lnTo>
                <a:lnTo>
                  <a:pt x="0" y="283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921" r="-164121" b="-2559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0" y="9486900"/>
            <a:ext cx="31537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2 | APPENDIX</a:t>
            </a:r>
          </a:p>
        </p:txBody>
      </p:sp>
      <p:sp>
        <p:nvSpPr>
          <p:cNvPr id="28" name="Freeform 28">
            <a:hlinkClick r:id="rId3" tooltip="https://smart-city-crisis-dashboard-cydbfy6xqdkpcab7yyafzw.streamlit.app"/>
          </p:cNvPr>
          <p:cNvSpPr/>
          <p:nvPr/>
        </p:nvSpPr>
        <p:spPr>
          <a:xfrm>
            <a:off x="802755" y="672142"/>
            <a:ext cx="2593151" cy="713117"/>
          </a:xfrm>
          <a:custGeom>
            <a:avLst/>
            <a:gdLst/>
            <a:ahLst/>
            <a:cxnLst/>
            <a:rect l="l" t="t" r="r" b="b"/>
            <a:pathLst>
              <a:path w="2593151" h="713117">
                <a:moveTo>
                  <a:pt x="0" y="0"/>
                </a:moveTo>
                <a:lnTo>
                  <a:pt x="2593152" y="0"/>
                </a:lnTo>
                <a:lnTo>
                  <a:pt x="2593152" y="713116"/>
                </a:lnTo>
                <a:lnTo>
                  <a:pt x="0" y="713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28700" y="754380"/>
            <a:ext cx="1851210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u="sng" dirty="0">
                <a:solidFill>
                  <a:schemeClr val="bg1"/>
                </a:solidFill>
                <a:latin typeface="Futura"/>
                <a:ea typeface="Futura"/>
                <a:cs typeface="Futura"/>
                <a:sym typeface="Futura"/>
                <a:hlinkClick r:id="rId6" tooltip="https://colab.research.google.com/drive/1HWtdSCik_fJv1p_bvsd7QDa0fWLc6UEq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LINK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1721" y="560090"/>
            <a:ext cx="10450344" cy="3939758"/>
            <a:chOff x="0" y="0"/>
            <a:chExt cx="3089942" cy="1164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942" cy="1164902"/>
            </a:xfrm>
            <a:custGeom>
              <a:avLst/>
              <a:gdLst/>
              <a:ahLst/>
              <a:cxnLst/>
              <a:rect l="l" t="t" r="r" b="b"/>
              <a:pathLst>
                <a:path w="3089942" h="1164902">
                  <a:moveTo>
                    <a:pt x="2965482" y="1164902"/>
                  </a:moveTo>
                  <a:lnTo>
                    <a:pt x="124460" y="1164902"/>
                  </a:lnTo>
                  <a:cubicBezTo>
                    <a:pt x="55880" y="1164902"/>
                    <a:pt x="0" y="1109022"/>
                    <a:pt x="0" y="10404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1040442"/>
                  </a:lnTo>
                  <a:cubicBezTo>
                    <a:pt x="3089942" y="1109022"/>
                    <a:pt x="3034062" y="1164902"/>
                    <a:pt x="2965482" y="1164902"/>
                  </a:cubicBezTo>
                  <a:close/>
                </a:path>
              </a:pathLst>
            </a:custGeom>
            <a:solidFill>
              <a:srgbClr val="A420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61721" y="3615697"/>
            <a:ext cx="10450344" cy="3652409"/>
            <a:chOff x="0" y="0"/>
            <a:chExt cx="3089942" cy="10799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9942" cy="1079939"/>
            </a:xfrm>
            <a:custGeom>
              <a:avLst/>
              <a:gdLst/>
              <a:ahLst/>
              <a:cxnLst/>
              <a:rect l="l" t="t" r="r" b="b"/>
              <a:pathLst>
                <a:path w="3089942" h="1079939">
                  <a:moveTo>
                    <a:pt x="2965482" y="1079939"/>
                  </a:moveTo>
                  <a:lnTo>
                    <a:pt x="124460" y="1079939"/>
                  </a:lnTo>
                  <a:cubicBezTo>
                    <a:pt x="55880" y="1079939"/>
                    <a:pt x="0" y="1024059"/>
                    <a:pt x="0" y="9554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955479"/>
                  </a:lnTo>
                  <a:cubicBezTo>
                    <a:pt x="3089942" y="1024059"/>
                    <a:pt x="3034062" y="1079939"/>
                    <a:pt x="2965482" y="1079939"/>
                  </a:cubicBezTo>
                  <a:close/>
                </a:path>
              </a:pathLst>
            </a:custGeom>
            <a:gradFill rotWithShape="1">
              <a:gsLst>
                <a:gs pos="0">
                  <a:srgbClr val="B22B22">
                    <a:alpha val="100000"/>
                  </a:srgbClr>
                </a:gs>
                <a:gs pos="50000">
                  <a:srgbClr val="A21D16">
                    <a:alpha val="100000"/>
                  </a:srgbClr>
                </a:gs>
                <a:gs pos="100000">
                  <a:srgbClr val="EA645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61721" y="6671303"/>
            <a:ext cx="10450344" cy="3055607"/>
            <a:chOff x="0" y="0"/>
            <a:chExt cx="3089942" cy="9034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9942" cy="903477"/>
            </a:xfrm>
            <a:custGeom>
              <a:avLst/>
              <a:gdLst/>
              <a:ahLst/>
              <a:cxnLst/>
              <a:rect l="l" t="t" r="r" b="b"/>
              <a:pathLst>
                <a:path w="3089942" h="903477">
                  <a:moveTo>
                    <a:pt x="2965482" y="903477"/>
                  </a:moveTo>
                  <a:lnTo>
                    <a:pt x="124460" y="903477"/>
                  </a:lnTo>
                  <a:cubicBezTo>
                    <a:pt x="55880" y="903477"/>
                    <a:pt x="0" y="847597"/>
                    <a:pt x="0" y="7790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779017"/>
                  </a:lnTo>
                  <a:cubicBezTo>
                    <a:pt x="3089942" y="847597"/>
                    <a:pt x="3034062" y="903477"/>
                    <a:pt x="2965482" y="903477"/>
                  </a:cubicBezTo>
                  <a:close/>
                </a:path>
              </a:pathLst>
            </a:custGeom>
            <a:solidFill>
              <a:srgbClr val="58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03920" y="1082090"/>
            <a:ext cx="3515604" cy="509028"/>
            <a:chOff x="0" y="0"/>
            <a:chExt cx="4561055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03920" y="4118959"/>
            <a:ext cx="3515604" cy="509028"/>
            <a:chOff x="0" y="0"/>
            <a:chExt cx="4561055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03920" y="7215057"/>
            <a:ext cx="3515604" cy="509028"/>
            <a:chOff x="0" y="0"/>
            <a:chExt cx="4561055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748458" y="5500313"/>
            <a:ext cx="28118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017963" y="742751"/>
            <a:ext cx="5438324" cy="2691970"/>
          </a:xfrm>
          <a:custGeom>
            <a:avLst/>
            <a:gdLst/>
            <a:ahLst/>
            <a:cxnLst/>
            <a:rect l="l" t="t" r="r" b="b"/>
            <a:pathLst>
              <a:path w="5438324" h="2691970">
                <a:moveTo>
                  <a:pt x="0" y="0"/>
                </a:moveTo>
                <a:lnTo>
                  <a:pt x="5438324" y="0"/>
                </a:lnTo>
                <a:lnTo>
                  <a:pt x="5438324" y="2691971"/>
                </a:lnTo>
                <a:lnTo>
                  <a:pt x="0" y="2691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2017963" y="3798390"/>
            <a:ext cx="5434788" cy="2690220"/>
          </a:xfrm>
          <a:custGeom>
            <a:avLst/>
            <a:gdLst/>
            <a:ahLst/>
            <a:cxnLst/>
            <a:rect l="l" t="t" r="r" b="b"/>
            <a:pathLst>
              <a:path w="5434788" h="2690220">
                <a:moveTo>
                  <a:pt x="0" y="0"/>
                </a:moveTo>
                <a:lnTo>
                  <a:pt x="5434788" y="0"/>
                </a:lnTo>
                <a:lnTo>
                  <a:pt x="5434788" y="2690220"/>
                </a:lnTo>
                <a:lnTo>
                  <a:pt x="0" y="2690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060015" y="6870591"/>
            <a:ext cx="5354220" cy="2657032"/>
          </a:xfrm>
          <a:custGeom>
            <a:avLst/>
            <a:gdLst/>
            <a:ahLst/>
            <a:cxnLst/>
            <a:rect l="l" t="t" r="r" b="b"/>
            <a:pathLst>
              <a:path w="5354220" h="2657032">
                <a:moveTo>
                  <a:pt x="0" y="0"/>
                </a:moveTo>
                <a:lnTo>
                  <a:pt x="5354220" y="0"/>
                </a:lnTo>
                <a:lnTo>
                  <a:pt x="5354220" y="2657032"/>
                </a:lnTo>
                <a:lnTo>
                  <a:pt x="0" y="2657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678693"/>
            <a:ext cx="4791233" cy="3816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6699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Cascade Prediction: Anomaly Detection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8458" y="7869826"/>
            <a:ext cx="6319251" cy="103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i="1" dirty="0">
                <a:solidFill>
                  <a:srgbClr val="FFFFFF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Weighted Cascade Risk = 0.6*[LSTM Risk Score] + 0.4*[GNN Risk Score]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01729" y="4195504"/>
            <a:ext cx="3119985" cy="41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2"/>
              </a:lnSpc>
            </a:pPr>
            <a:r>
              <a:rPr lang="en-US" sz="245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Energy Anomalies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82258" y="5076825"/>
            <a:ext cx="305080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Location + </a:t>
            </a: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Timestamp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82258" y="7955604"/>
            <a:ext cx="305080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Humidity + Precipitation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34955" y="1173881"/>
            <a:ext cx="3119985" cy="41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2"/>
              </a:lnSpc>
            </a:pPr>
            <a:r>
              <a:rPr lang="en-US" sz="245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Sensor Anomalies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02824" y="7304148"/>
            <a:ext cx="331779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42"/>
              </a:lnSpc>
            </a:pPr>
            <a:r>
              <a:rPr lang="en-US" sz="245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Weather Anomalies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82258" y="1882147"/>
            <a:ext cx="251127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Reading, Sensor Status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8458" y="5786026"/>
            <a:ext cx="6319251" cy="145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4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Each graph represents the importance of certain features in determining &amp; detecting anomalies.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0" y="9486900"/>
            <a:ext cx="31537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3 | APPENDIX</a:t>
            </a:r>
          </a:p>
        </p:txBody>
      </p:sp>
      <p:sp>
        <p:nvSpPr>
          <p:cNvPr id="28" name="Freeform 28"/>
          <p:cNvSpPr/>
          <p:nvPr/>
        </p:nvSpPr>
        <p:spPr>
          <a:xfrm>
            <a:off x="3589540" y="1028700"/>
            <a:ext cx="2520987" cy="2108418"/>
          </a:xfrm>
          <a:custGeom>
            <a:avLst/>
            <a:gdLst/>
            <a:ahLst/>
            <a:cxnLst/>
            <a:rect l="l" t="t" r="r" b="b"/>
            <a:pathLst>
              <a:path w="2520987" h="2108418">
                <a:moveTo>
                  <a:pt x="0" y="0"/>
                </a:moveTo>
                <a:lnTo>
                  <a:pt x="2520987" y="0"/>
                </a:lnTo>
                <a:lnTo>
                  <a:pt x="2520987" y="2108418"/>
                </a:lnTo>
                <a:lnTo>
                  <a:pt x="0" y="2108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3174" r="-223676" b="-1238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hlinkClick r:id="rId6" tooltip="https://smart-city-crisis-dashboard-cydbfy6xqdkpcab7yyafzw.streamlit.app"/>
          </p:cNvPr>
          <p:cNvSpPr/>
          <p:nvPr/>
        </p:nvSpPr>
        <p:spPr>
          <a:xfrm>
            <a:off x="802755" y="672142"/>
            <a:ext cx="2593151" cy="713117"/>
          </a:xfrm>
          <a:custGeom>
            <a:avLst/>
            <a:gdLst/>
            <a:ahLst/>
            <a:cxnLst/>
            <a:rect l="l" t="t" r="r" b="b"/>
            <a:pathLst>
              <a:path w="2593151" h="713117">
                <a:moveTo>
                  <a:pt x="0" y="0"/>
                </a:moveTo>
                <a:lnTo>
                  <a:pt x="2593152" y="0"/>
                </a:lnTo>
                <a:lnTo>
                  <a:pt x="2593152" y="713116"/>
                </a:lnTo>
                <a:lnTo>
                  <a:pt x="0" y="713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028700" y="754380"/>
            <a:ext cx="1851210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u="sng" dirty="0">
                <a:solidFill>
                  <a:schemeClr val="bg1"/>
                </a:solidFill>
                <a:latin typeface="Futura"/>
                <a:ea typeface="Futura"/>
                <a:cs typeface="Futura"/>
                <a:sym typeface="Futura"/>
                <a:hlinkClick r:id="rId9" tooltip="https://colab.research.google.com/drive/1HWtdSCik_fJv1p_bvsd7QDa0fWLc6UEq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LINK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7842" y="770627"/>
            <a:ext cx="9381896" cy="3536955"/>
            <a:chOff x="0" y="0"/>
            <a:chExt cx="3089942" cy="1164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942" cy="1164902"/>
            </a:xfrm>
            <a:custGeom>
              <a:avLst/>
              <a:gdLst/>
              <a:ahLst/>
              <a:cxnLst/>
              <a:rect l="l" t="t" r="r" b="b"/>
              <a:pathLst>
                <a:path w="3089942" h="1164902">
                  <a:moveTo>
                    <a:pt x="2965482" y="1164902"/>
                  </a:moveTo>
                  <a:lnTo>
                    <a:pt x="124460" y="1164902"/>
                  </a:lnTo>
                  <a:cubicBezTo>
                    <a:pt x="55880" y="1164902"/>
                    <a:pt x="0" y="1109022"/>
                    <a:pt x="0" y="10404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1040442"/>
                  </a:lnTo>
                  <a:cubicBezTo>
                    <a:pt x="3089942" y="1109022"/>
                    <a:pt x="3034062" y="1164902"/>
                    <a:pt x="2965482" y="1164902"/>
                  </a:cubicBezTo>
                  <a:close/>
                </a:path>
              </a:pathLst>
            </a:custGeom>
            <a:solidFill>
              <a:srgbClr val="A420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07842" y="3705225"/>
            <a:ext cx="9381896" cy="3345660"/>
            <a:chOff x="0" y="0"/>
            <a:chExt cx="3089942" cy="11018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9942" cy="1101898"/>
            </a:xfrm>
            <a:custGeom>
              <a:avLst/>
              <a:gdLst/>
              <a:ahLst/>
              <a:cxnLst/>
              <a:rect l="l" t="t" r="r" b="b"/>
              <a:pathLst>
                <a:path w="3089942" h="1101898">
                  <a:moveTo>
                    <a:pt x="2965482" y="1101898"/>
                  </a:moveTo>
                  <a:lnTo>
                    <a:pt x="124460" y="1101898"/>
                  </a:lnTo>
                  <a:cubicBezTo>
                    <a:pt x="55880" y="1101898"/>
                    <a:pt x="0" y="1046018"/>
                    <a:pt x="0" y="9774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977438"/>
                  </a:lnTo>
                  <a:cubicBezTo>
                    <a:pt x="3089942" y="1046018"/>
                    <a:pt x="3034062" y="1101898"/>
                    <a:pt x="2965482" y="1101898"/>
                  </a:cubicBezTo>
                  <a:close/>
                </a:path>
              </a:pathLst>
            </a:custGeom>
            <a:gradFill rotWithShape="1">
              <a:gsLst>
                <a:gs pos="0">
                  <a:srgbClr val="B22B22">
                    <a:alpha val="100000"/>
                  </a:srgbClr>
                </a:gs>
                <a:gs pos="50000">
                  <a:srgbClr val="A21D16">
                    <a:alpha val="100000"/>
                  </a:srgbClr>
                </a:gs>
                <a:gs pos="100000">
                  <a:srgbClr val="EA645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07842" y="6833235"/>
            <a:ext cx="9381896" cy="3057525"/>
            <a:chOff x="0" y="0"/>
            <a:chExt cx="3089942" cy="10070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9942" cy="1007001"/>
            </a:xfrm>
            <a:custGeom>
              <a:avLst/>
              <a:gdLst/>
              <a:ahLst/>
              <a:cxnLst/>
              <a:rect l="l" t="t" r="r" b="b"/>
              <a:pathLst>
                <a:path w="3089942" h="1007001">
                  <a:moveTo>
                    <a:pt x="2965482" y="1007001"/>
                  </a:moveTo>
                  <a:lnTo>
                    <a:pt x="124460" y="1007001"/>
                  </a:lnTo>
                  <a:cubicBezTo>
                    <a:pt x="55880" y="1007001"/>
                    <a:pt x="0" y="951121"/>
                    <a:pt x="0" y="88254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882541"/>
                  </a:lnTo>
                  <a:cubicBezTo>
                    <a:pt x="3089942" y="951121"/>
                    <a:pt x="3034062" y="1007001"/>
                    <a:pt x="2965482" y="1007001"/>
                  </a:cubicBezTo>
                  <a:close/>
                </a:path>
              </a:pathLst>
            </a:custGeom>
            <a:solidFill>
              <a:srgbClr val="58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29758" y="1497330"/>
            <a:ext cx="3156167" cy="456985"/>
            <a:chOff x="0" y="0"/>
            <a:chExt cx="4561055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29758" y="4265653"/>
            <a:ext cx="3156167" cy="456985"/>
            <a:chOff x="0" y="0"/>
            <a:chExt cx="4561055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29758" y="7208809"/>
            <a:ext cx="3156167" cy="456985"/>
            <a:chOff x="0" y="0"/>
            <a:chExt cx="4561055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 rot="-10800000">
            <a:off x="1234036" y="7818052"/>
            <a:ext cx="28118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34036" y="3742280"/>
            <a:ext cx="6139046" cy="1988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6699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Zone Risk Score Prediction</a:t>
            </a:r>
          </a:p>
        </p:txBody>
      </p:sp>
      <p:sp>
        <p:nvSpPr>
          <p:cNvPr id="16" name="Freeform 16"/>
          <p:cNvSpPr/>
          <p:nvPr/>
        </p:nvSpPr>
        <p:spPr>
          <a:xfrm rot="-428248" flipH="1">
            <a:off x="1154163" y="1564616"/>
            <a:ext cx="3832536" cy="2258549"/>
          </a:xfrm>
          <a:custGeom>
            <a:avLst/>
            <a:gdLst/>
            <a:ahLst/>
            <a:cxnLst/>
            <a:rect l="l" t="t" r="r" b="b"/>
            <a:pathLst>
              <a:path w="3832536" h="2258549">
                <a:moveTo>
                  <a:pt x="3832536" y="0"/>
                </a:moveTo>
                <a:lnTo>
                  <a:pt x="0" y="0"/>
                </a:lnTo>
                <a:lnTo>
                  <a:pt x="0" y="2258549"/>
                </a:lnTo>
                <a:lnTo>
                  <a:pt x="3832536" y="2258549"/>
                </a:lnTo>
                <a:lnTo>
                  <a:pt x="3832536" y="0"/>
                </a:lnTo>
                <a:close/>
              </a:path>
            </a:pathLst>
          </a:custGeom>
          <a:blipFill>
            <a:blip r:embed="rId2"/>
            <a:stretch>
              <a:fillRect l="-35971" t="-303597" r="-115488" b="-231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hlinkClick r:id="rId3" tooltip="https://smart-city-crisis-dashboard-cydbfy6xqdkpcab7yyafzw.streamlit.app"/>
          </p:cNvPr>
          <p:cNvSpPr/>
          <p:nvPr/>
        </p:nvSpPr>
        <p:spPr>
          <a:xfrm>
            <a:off x="802755" y="672142"/>
            <a:ext cx="2593151" cy="713117"/>
          </a:xfrm>
          <a:custGeom>
            <a:avLst/>
            <a:gdLst/>
            <a:ahLst/>
            <a:cxnLst/>
            <a:rect l="l" t="t" r="r" b="b"/>
            <a:pathLst>
              <a:path w="2593151" h="713117">
                <a:moveTo>
                  <a:pt x="0" y="0"/>
                </a:moveTo>
                <a:lnTo>
                  <a:pt x="2593152" y="0"/>
                </a:lnTo>
                <a:lnTo>
                  <a:pt x="2593152" y="713116"/>
                </a:lnTo>
                <a:lnTo>
                  <a:pt x="0" y="713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925516" y="7742979"/>
            <a:ext cx="5202820" cy="1515321"/>
          </a:xfrm>
          <a:custGeom>
            <a:avLst/>
            <a:gdLst/>
            <a:ahLst/>
            <a:cxnLst/>
            <a:rect l="l" t="t" r="r" b="b"/>
            <a:pathLst>
              <a:path w="5202820" h="1515321">
                <a:moveTo>
                  <a:pt x="0" y="0"/>
                </a:moveTo>
                <a:lnTo>
                  <a:pt x="5202820" y="0"/>
                </a:lnTo>
                <a:lnTo>
                  <a:pt x="5202820" y="1515321"/>
                </a:lnTo>
                <a:lnTo>
                  <a:pt x="0" y="15153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083719" y="1020945"/>
            <a:ext cx="3745215" cy="2322330"/>
          </a:xfrm>
          <a:custGeom>
            <a:avLst/>
            <a:gdLst/>
            <a:ahLst/>
            <a:cxnLst/>
            <a:rect l="l" t="t" r="r" b="b"/>
            <a:pathLst>
              <a:path w="3745215" h="2322330">
                <a:moveTo>
                  <a:pt x="0" y="0"/>
                </a:moveTo>
                <a:lnTo>
                  <a:pt x="3745215" y="0"/>
                </a:lnTo>
                <a:lnTo>
                  <a:pt x="3745215" y="2322330"/>
                </a:lnTo>
                <a:lnTo>
                  <a:pt x="0" y="2322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322" b="-227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083719" y="3859942"/>
            <a:ext cx="3848603" cy="2862399"/>
          </a:xfrm>
          <a:custGeom>
            <a:avLst/>
            <a:gdLst/>
            <a:ahLst/>
            <a:cxnLst/>
            <a:rect l="l" t="t" r="r" b="b"/>
            <a:pathLst>
              <a:path w="3848603" h="2862399">
                <a:moveTo>
                  <a:pt x="0" y="0"/>
                </a:moveTo>
                <a:lnTo>
                  <a:pt x="3848603" y="0"/>
                </a:lnTo>
                <a:lnTo>
                  <a:pt x="3848603" y="2862398"/>
                </a:lnTo>
                <a:lnTo>
                  <a:pt x="0" y="28623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2961348" y="7191382"/>
            <a:ext cx="5512326" cy="36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3"/>
              </a:lnSpc>
            </a:pPr>
            <a:r>
              <a:rPr lang="en-US" sz="2100">
                <a:solidFill>
                  <a:srgbClr val="FFFFFF"/>
                </a:solidFill>
                <a:latin typeface="Futura Light"/>
                <a:ea typeface="Futura Light"/>
                <a:cs typeface="Futura Light"/>
                <a:sym typeface="Futura Light"/>
              </a:rPr>
              <a:t>Values normalized using MinMaxScaler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07343" y="1560217"/>
            <a:ext cx="2800996" cy="3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Element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07343" y="4323760"/>
            <a:ext cx="2800996" cy="3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Element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07343" y="7267292"/>
            <a:ext cx="2800996" cy="3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Element 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22455" y="2252311"/>
            <a:ext cx="2738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Sensor Risk Heatmap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22455" y="5014832"/>
            <a:ext cx="2738892" cy="89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Severity &amp; Infrastructure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86623" y="7955604"/>
            <a:ext cx="273889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Combined Risk Calculation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4036" y="5616038"/>
            <a:ext cx="6319251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4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Each elements shows how sensor activity, disaster severity, and infrastructure gaps contribute to zone-level risk scores.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0" y="9486900"/>
            <a:ext cx="31537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4 | APPENDIX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754380"/>
            <a:ext cx="1851210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u="sng" dirty="0">
                <a:solidFill>
                  <a:schemeClr val="bg1"/>
                </a:solidFill>
                <a:latin typeface="Futura"/>
                <a:ea typeface="Futura"/>
                <a:cs typeface="Futura"/>
                <a:sym typeface="Futura"/>
                <a:hlinkClick r:id="rId9" tooltip="https://colab.research.google.com/drive/1HWtdSCik_fJv1p_bvsd7QDa0fWLc6UEq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LINK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2800" y="8126061"/>
            <a:ext cx="7778725" cy="103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i="1">
                <a:solidFill>
                  <a:srgbClr val="FFFFFF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Combined Risk = 0.4(Avg Severity ) + 0.4(Sensor Risk Score) + 0.2(Total Casualties)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7842" y="1028700"/>
            <a:ext cx="9381896" cy="3536955"/>
            <a:chOff x="0" y="0"/>
            <a:chExt cx="3089942" cy="1164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9942" cy="1164902"/>
            </a:xfrm>
            <a:custGeom>
              <a:avLst/>
              <a:gdLst/>
              <a:ahLst/>
              <a:cxnLst/>
              <a:rect l="l" t="t" r="r" b="b"/>
              <a:pathLst>
                <a:path w="3089942" h="1164902">
                  <a:moveTo>
                    <a:pt x="2965482" y="1164902"/>
                  </a:moveTo>
                  <a:lnTo>
                    <a:pt x="124460" y="1164902"/>
                  </a:lnTo>
                  <a:cubicBezTo>
                    <a:pt x="55880" y="1164902"/>
                    <a:pt x="0" y="1109022"/>
                    <a:pt x="0" y="10404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1040442"/>
                  </a:lnTo>
                  <a:cubicBezTo>
                    <a:pt x="3089942" y="1109022"/>
                    <a:pt x="3034062" y="1164902"/>
                    <a:pt x="2965482" y="1164902"/>
                  </a:cubicBezTo>
                  <a:close/>
                </a:path>
              </a:pathLst>
            </a:custGeom>
            <a:solidFill>
              <a:srgbClr val="A4201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807842" y="3771900"/>
            <a:ext cx="9381896" cy="3278985"/>
            <a:chOff x="0" y="0"/>
            <a:chExt cx="3089942" cy="10799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89942" cy="1079939"/>
            </a:xfrm>
            <a:custGeom>
              <a:avLst/>
              <a:gdLst/>
              <a:ahLst/>
              <a:cxnLst/>
              <a:rect l="l" t="t" r="r" b="b"/>
              <a:pathLst>
                <a:path w="3089942" h="1079939">
                  <a:moveTo>
                    <a:pt x="2965482" y="1079939"/>
                  </a:moveTo>
                  <a:lnTo>
                    <a:pt x="124460" y="1079939"/>
                  </a:lnTo>
                  <a:cubicBezTo>
                    <a:pt x="55880" y="1079939"/>
                    <a:pt x="0" y="1024059"/>
                    <a:pt x="0" y="9554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955479"/>
                  </a:lnTo>
                  <a:cubicBezTo>
                    <a:pt x="3089942" y="1024059"/>
                    <a:pt x="3034062" y="1079939"/>
                    <a:pt x="2965482" y="1079939"/>
                  </a:cubicBezTo>
                  <a:close/>
                </a:path>
              </a:pathLst>
            </a:custGeom>
            <a:gradFill rotWithShape="1">
              <a:gsLst>
                <a:gs pos="0">
                  <a:srgbClr val="B22B22">
                    <a:alpha val="100000"/>
                  </a:srgbClr>
                </a:gs>
                <a:gs pos="50000">
                  <a:srgbClr val="A21D16">
                    <a:alpha val="100000"/>
                  </a:srgbClr>
                </a:gs>
                <a:gs pos="100000">
                  <a:srgbClr val="EA645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07842" y="6515100"/>
            <a:ext cx="9381896" cy="2743200"/>
            <a:chOff x="0" y="0"/>
            <a:chExt cx="3089942" cy="9034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9942" cy="903477"/>
            </a:xfrm>
            <a:custGeom>
              <a:avLst/>
              <a:gdLst/>
              <a:ahLst/>
              <a:cxnLst/>
              <a:rect l="l" t="t" r="r" b="b"/>
              <a:pathLst>
                <a:path w="3089942" h="903477">
                  <a:moveTo>
                    <a:pt x="2965482" y="903477"/>
                  </a:moveTo>
                  <a:lnTo>
                    <a:pt x="124460" y="903477"/>
                  </a:lnTo>
                  <a:cubicBezTo>
                    <a:pt x="55880" y="903477"/>
                    <a:pt x="0" y="847597"/>
                    <a:pt x="0" y="7790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5482" y="0"/>
                  </a:lnTo>
                  <a:cubicBezTo>
                    <a:pt x="3034062" y="0"/>
                    <a:pt x="3089942" y="55880"/>
                    <a:pt x="3089942" y="124460"/>
                  </a:cubicBezTo>
                  <a:lnTo>
                    <a:pt x="3089942" y="779017"/>
                  </a:lnTo>
                  <a:cubicBezTo>
                    <a:pt x="3089942" y="847597"/>
                    <a:pt x="3034062" y="903477"/>
                    <a:pt x="2965482" y="903477"/>
                  </a:cubicBezTo>
                  <a:close/>
                </a:path>
              </a:pathLst>
            </a:custGeom>
            <a:solidFill>
              <a:srgbClr val="58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29758" y="1497330"/>
            <a:ext cx="3156167" cy="456985"/>
            <a:chOff x="0" y="0"/>
            <a:chExt cx="4561055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29758" y="4265653"/>
            <a:ext cx="3156167" cy="456985"/>
            <a:chOff x="0" y="0"/>
            <a:chExt cx="4561055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86164" y="6136418"/>
            <a:ext cx="7900711" cy="691312"/>
          </a:xfrm>
          <a:custGeom>
            <a:avLst/>
            <a:gdLst/>
            <a:ahLst/>
            <a:cxnLst/>
            <a:rect l="l" t="t" r="r" b="b"/>
            <a:pathLst>
              <a:path w="7900711" h="691312">
                <a:moveTo>
                  <a:pt x="0" y="0"/>
                </a:moveTo>
                <a:lnTo>
                  <a:pt x="7900711" y="0"/>
                </a:lnTo>
                <a:lnTo>
                  <a:pt x="7900711" y="691312"/>
                </a:lnTo>
                <a:lnTo>
                  <a:pt x="0" y="69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229758" y="7003260"/>
            <a:ext cx="3156167" cy="456985"/>
            <a:chOff x="0" y="0"/>
            <a:chExt cx="4561055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61055" cy="660400"/>
            </a:xfrm>
            <a:custGeom>
              <a:avLst/>
              <a:gdLst/>
              <a:ahLst/>
              <a:cxnLst/>
              <a:rect l="l" t="t" r="r" b="b"/>
              <a:pathLst>
                <a:path w="4561055" h="660400">
                  <a:moveTo>
                    <a:pt x="443659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6595" y="0"/>
                  </a:lnTo>
                  <a:cubicBezTo>
                    <a:pt x="4505175" y="0"/>
                    <a:pt x="4561055" y="55880"/>
                    <a:pt x="4561055" y="124460"/>
                  </a:cubicBezTo>
                  <a:lnTo>
                    <a:pt x="4561055" y="535940"/>
                  </a:lnTo>
                  <a:cubicBezTo>
                    <a:pt x="4561055" y="604520"/>
                    <a:pt x="4505175" y="660400"/>
                    <a:pt x="4436595" y="660400"/>
                  </a:cubicBezTo>
                  <a:close/>
                </a:path>
              </a:pathLst>
            </a:custGeom>
            <a:solidFill>
              <a:srgbClr val="9AA6A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816775" y="7645876"/>
            <a:ext cx="28118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97964" y="727994"/>
            <a:ext cx="3909065" cy="2342288"/>
          </a:xfrm>
          <a:custGeom>
            <a:avLst/>
            <a:gdLst/>
            <a:ahLst/>
            <a:cxnLst/>
            <a:rect l="l" t="t" r="r" b="b"/>
            <a:pathLst>
              <a:path w="3909065" h="2342288">
                <a:moveTo>
                  <a:pt x="0" y="0"/>
                </a:moveTo>
                <a:lnTo>
                  <a:pt x="3909065" y="0"/>
                </a:lnTo>
                <a:lnTo>
                  <a:pt x="3909065" y="2342288"/>
                </a:lnTo>
                <a:lnTo>
                  <a:pt x="0" y="234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0377" t="-166066" b="-2185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786164" y="3058430"/>
            <a:ext cx="6767122" cy="2902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6699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Iron Model Recommendation System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64317" y="1927649"/>
            <a:ext cx="346474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 risk score &gt; 0.5 indicates a </a:t>
            </a:r>
            <a:r>
              <a:rPr lang="en-US" sz="25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disaster-prone</a:t>
            </a:r>
            <a:r>
              <a:rPr lang="en-US"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area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64317" y="4436996"/>
            <a:ext cx="3464748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 risk score &gt; 0.5 indicates a </a:t>
            </a:r>
            <a:r>
              <a:rPr lang="en-US" sz="25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high likelihood</a:t>
            </a:r>
            <a:r>
              <a:rPr lang="en-US"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of cascading effects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64317" y="7385050"/>
            <a:ext cx="346474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 trust score &lt; 2 indicates social media is </a:t>
            </a:r>
            <a:r>
              <a:rPr lang="en-US" sz="250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unreliable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07343" y="1561709"/>
            <a:ext cx="2800996" cy="3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General Risk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07343" y="4324389"/>
            <a:ext cx="2800996" cy="3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Cascade Risk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83309" y="7073356"/>
            <a:ext cx="2800996" cy="37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Media Validity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594478" y="2152650"/>
            <a:ext cx="27388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General Risk </a:t>
            </a:r>
          </a:p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(0 - 1)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94478" y="4979813"/>
            <a:ext cx="27388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Cascade Risk</a:t>
            </a:r>
          </a:p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(0 - 1)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94478" y="7623175"/>
            <a:ext cx="27388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Trust Score</a:t>
            </a:r>
          </a:p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(0, 3)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6164" y="7734470"/>
            <a:ext cx="6319251" cy="953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4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Rule-based reasoning and decisions using real-time and rolling averages.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0" y="9486900"/>
            <a:ext cx="31537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5 | APPENDIX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6164" y="7082314"/>
            <a:ext cx="6319251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i="1">
                <a:solidFill>
                  <a:srgbClr val="FFFFFF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Example Decision + Alert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0071"/>
            <a:ext cx="6767122" cy="1988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6699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Sources Referenced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32262" y="3346521"/>
            <a:ext cx="14482419" cy="602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 b="1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  <a:hlinkClick r:id="rId2" tooltip="https://www.floodnet.ny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Flood Net NYC</a:t>
            </a:r>
            <a:r>
              <a:rPr lang="en-US" sz="2899" b="1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</a:t>
            </a:r>
            <a:r>
              <a:rPr lang="en-US" sz="2899" u="sng" dirty="0">
                <a:solidFill>
                  <a:schemeClr val="bg1"/>
                </a:solidFill>
                <a:latin typeface="Futura"/>
                <a:ea typeface="Futura"/>
                <a:cs typeface="Futura"/>
                <a:sym typeface="Futura"/>
              </a:rPr>
              <a:t>(real-time urban flood monitoring)</a:t>
            </a:r>
          </a:p>
          <a:p>
            <a:pPr marL="626107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 b="1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  <a:hlinkClick r:id="rId3" tooltip="https://www.dhs.gov/sites/default/files/publications/SMWG_Countering-False-Info-Social-Media-Disasters-Emergencies_Mar2018-508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Countering False Information on Social Media in Disasters and Emergencies, March 2018</a:t>
            </a:r>
          </a:p>
          <a:p>
            <a:pPr marL="626107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 b="1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  <a:hlinkClick r:id="rId4" tooltip="https://www.worldbank.org/en/news/feature/2021/03/11/learning-from-megadisasters-a-decade-of-lessons-from-the-great-east-japan-earthquake-drmhubtoky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from Megadisasters: A Decade of Lessons from the Great East Japan Earthquake</a:t>
            </a:r>
          </a:p>
          <a:p>
            <a:pPr marL="626107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 b="1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  <a:hlinkClick r:id="rId5" tooltip="https://publicsafety.ieee.org/topics/smart-city-integration-how-iot-is-reducing-emergency-response-times-and-saving-lives#:~:text=The%20integration%20of%20these%20IoT,and%20ultimately%20save%20more%20liv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 City Integration: How IoT is Reducing Emergency Response Times and Saving Lives - IEEE Public Safety Technology Initiative</a:t>
            </a:r>
          </a:p>
          <a:p>
            <a:pPr marL="626107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 b="1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  <a:hlinkClick r:id="rId6" tooltip="https://www.nature.com/articles/s41598-025-89651-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LSTM and ResNet18 for optimized ambulance routing and traffic signal control in emergency situations | Scientific Reports</a:t>
            </a:r>
          </a:p>
          <a:p>
            <a:pPr algn="l">
              <a:lnSpc>
                <a:spcPts val="2592"/>
              </a:lnSpc>
            </a:pPr>
            <a:endParaRPr lang="en-US" sz="2899" b="1" dirty="0">
              <a:solidFill>
                <a:srgbClr val="0000FF"/>
              </a:solidFill>
              <a:latin typeface="Futura Ultra-Bold"/>
              <a:ea typeface="Futura Ultra-Bold"/>
              <a:cs typeface="Futura Ultra-Bold"/>
              <a:sym typeface="Futura Ultra-Bold"/>
              <a:hlinkClick r:id="rId6" tooltip="https://www.nature.com/articles/s41598-025-89651-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9486900"/>
            <a:ext cx="3153776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6 | APPENDIX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621583" y="0"/>
            <a:ext cx="5820646" cy="10287000"/>
            <a:chOff x="0" y="0"/>
            <a:chExt cx="7760862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15000"/>
            </a:blip>
            <a:srcRect l="505" r="20219"/>
            <a:stretch>
              <a:fillRect/>
            </a:stretch>
          </p:blipFill>
          <p:spPr>
            <a:xfrm>
              <a:off x="0" y="0"/>
              <a:ext cx="7760862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5341" y="7268949"/>
            <a:ext cx="7098516" cy="2196919"/>
            <a:chOff x="0" y="0"/>
            <a:chExt cx="3627527" cy="11226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27527" cy="1122683"/>
            </a:xfrm>
            <a:custGeom>
              <a:avLst/>
              <a:gdLst/>
              <a:ahLst/>
              <a:cxnLst/>
              <a:rect l="l" t="t" r="r" b="b"/>
              <a:pathLst>
                <a:path w="3627527" h="1122683">
                  <a:moveTo>
                    <a:pt x="0" y="0"/>
                  </a:moveTo>
                  <a:lnTo>
                    <a:pt x="3627527" y="0"/>
                  </a:lnTo>
                  <a:lnTo>
                    <a:pt x="3627527" y="1122683"/>
                  </a:lnTo>
                  <a:lnTo>
                    <a:pt x="0" y="1122683"/>
                  </a:lnTo>
                  <a:close/>
                </a:path>
              </a:pathLst>
            </a:custGeom>
            <a:gradFill rotWithShape="1">
              <a:gsLst>
                <a:gs pos="0">
                  <a:srgbClr val="B22B22">
                    <a:alpha val="100000"/>
                  </a:srgbClr>
                </a:gs>
                <a:gs pos="100000">
                  <a:srgbClr val="A21D16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gradFill>
                <a:gsLst>
                  <a:gs pos="0">
                    <a:srgbClr val="B22B22">
                      <a:alpha val="100000"/>
                    </a:srgbClr>
                  </a:gs>
                  <a:gs pos="100000">
                    <a:srgbClr val="A21D16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627527" cy="1189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25341" y="4478212"/>
            <a:ext cx="7155566" cy="2186285"/>
            <a:chOff x="0" y="0"/>
            <a:chExt cx="3656681" cy="11172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6681" cy="1117249"/>
            </a:xfrm>
            <a:custGeom>
              <a:avLst/>
              <a:gdLst/>
              <a:ahLst/>
              <a:cxnLst/>
              <a:rect l="l" t="t" r="r" b="b"/>
              <a:pathLst>
                <a:path w="3656681" h="1117249">
                  <a:moveTo>
                    <a:pt x="0" y="0"/>
                  </a:moveTo>
                  <a:lnTo>
                    <a:pt x="3656681" y="0"/>
                  </a:lnTo>
                  <a:lnTo>
                    <a:pt x="3656681" y="1117249"/>
                  </a:lnTo>
                  <a:lnTo>
                    <a:pt x="0" y="1117249"/>
                  </a:lnTo>
                  <a:close/>
                </a:path>
              </a:pathLst>
            </a:custGeom>
            <a:gradFill rotWithShape="1">
              <a:gsLst>
                <a:gs pos="0">
                  <a:srgbClr val="B22B22">
                    <a:alpha val="100000"/>
                  </a:srgbClr>
                </a:gs>
                <a:gs pos="100000">
                  <a:srgbClr val="A21D16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gradFill>
                <a:gsLst>
                  <a:gs pos="0">
                    <a:srgbClr val="B22B22">
                      <a:alpha val="100000"/>
                    </a:srgbClr>
                  </a:gs>
                  <a:gs pos="100000">
                    <a:srgbClr val="A21D16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656681" cy="118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5092" y="4581189"/>
            <a:ext cx="2736214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Past Failures</a:t>
            </a:r>
          </a:p>
        </p:txBody>
      </p:sp>
      <p:sp>
        <p:nvSpPr>
          <p:cNvPr id="9" name="Freeform 9"/>
          <p:cNvSpPr/>
          <p:nvPr/>
        </p:nvSpPr>
        <p:spPr>
          <a:xfrm>
            <a:off x="11653199" y="4091780"/>
            <a:ext cx="5627707" cy="813673"/>
          </a:xfrm>
          <a:custGeom>
            <a:avLst/>
            <a:gdLst/>
            <a:ahLst/>
            <a:cxnLst/>
            <a:rect l="l" t="t" r="r" b="b"/>
            <a:pathLst>
              <a:path w="5627707" h="813673">
                <a:moveTo>
                  <a:pt x="0" y="0"/>
                </a:moveTo>
                <a:lnTo>
                  <a:pt x="5627707" y="0"/>
                </a:lnTo>
                <a:lnTo>
                  <a:pt x="5627707" y="813672"/>
                </a:lnTo>
                <a:lnTo>
                  <a:pt x="0" y="81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653199" y="6862113"/>
            <a:ext cx="5627707" cy="813673"/>
          </a:xfrm>
          <a:custGeom>
            <a:avLst/>
            <a:gdLst/>
            <a:ahLst/>
            <a:cxnLst/>
            <a:rect l="l" t="t" r="r" b="b"/>
            <a:pathLst>
              <a:path w="5627707" h="813673">
                <a:moveTo>
                  <a:pt x="0" y="0"/>
                </a:moveTo>
                <a:lnTo>
                  <a:pt x="5627707" y="0"/>
                </a:lnTo>
                <a:lnTo>
                  <a:pt x="5627707" y="813672"/>
                </a:lnTo>
                <a:lnTo>
                  <a:pt x="0" y="81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14915"/>
            <a:ext cx="4068453" cy="2802671"/>
          </a:xfrm>
          <a:custGeom>
            <a:avLst/>
            <a:gdLst/>
            <a:ahLst/>
            <a:cxnLst/>
            <a:rect l="l" t="t" r="r" b="b"/>
            <a:pathLst>
              <a:path w="4068453" h="2802671">
                <a:moveTo>
                  <a:pt x="0" y="0"/>
                </a:moveTo>
                <a:lnTo>
                  <a:pt x="4068453" y="0"/>
                </a:lnTo>
                <a:lnTo>
                  <a:pt x="4068453" y="2802671"/>
                </a:lnTo>
                <a:lnTo>
                  <a:pt x="0" y="2802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68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643781" y="702379"/>
            <a:ext cx="2838291" cy="888421"/>
            <a:chOff x="0" y="0"/>
            <a:chExt cx="747533" cy="2339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7533" cy="233988"/>
            </a:xfrm>
            <a:custGeom>
              <a:avLst/>
              <a:gdLst/>
              <a:ahLst/>
              <a:cxnLst/>
              <a:rect l="l" t="t" r="r" b="b"/>
              <a:pathLst>
                <a:path w="747533" h="233988">
                  <a:moveTo>
                    <a:pt x="0" y="0"/>
                  </a:moveTo>
                  <a:lnTo>
                    <a:pt x="747533" y="0"/>
                  </a:lnTo>
                  <a:lnTo>
                    <a:pt x="747533" y="233988"/>
                  </a:lnTo>
                  <a:lnTo>
                    <a:pt x="0" y="233988"/>
                  </a:lnTo>
                  <a:close/>
                </a:path>
              </a:pathLst>
            </a:custGeom>
            <a:solidFill>
              <a:srgbClr val="4C9D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747533" cy="300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097153" y="14915"/>
            <a:ext cx="4068453" cy="2802671"/>
          </a:xfrm>
          <a:custGeom>
            <a:avLst/>
            <a:gdLst/>
            <a:ahLst/>
            <a:cxnLst/>
            <a:rect l="l" t="t" r="r" b="b"/>
            <a:pathLst>
              <a:path w="4068453" h="2802671">
                <a:moveTo>
                  <a:pt x="0" y="0"/>
                </a:moveTo>
                <a:lnTo>
                  <a:pt x="4068453" y="0"/>
                </a:lnTo>
                <a:lnTo>
                  <a:pt x="4068453" y="2802671"/>
                </a:lnTo>
                <a:lnTo>
                  <a:pt x="0" y="2802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68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5712234" y="702379"/>
            <a:ext cx="2838291" cy="888421"/>
            <a:chOff x="0" y="0"/>
            <a:chExt cx="747533" cy="2339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47533" cy="233988"/>
            </a:xfrm>
            <a:custGeom>
              <a:avLst/>
              <a:gdLst/>
              <a:ahLst/>
              <a:cxnLst/>
              <a:rect l="l" t="t" r="r" b="b"/>
              <a:pathLst>
                <a:path w="747533" h="233988">
                  <a:moveTo>
                    <a:pt x="0" y="0"/>
                  </a:moveTo>
                  <a:lnTo>
                    <a:pt x="747533" y="0"/>
                  </a:lnTo>
                  <a:lnTo>
                    <a:pt x="747533" y="233988"/>
                  </a:lnTo>
                  <a:lnTo>
                    <a:pt x="0" y="233988"/>
                  </a:lnTo>
                  <a:close/>
                </a:path>
              </a:pathLst>
            </a:custGeom>
            <a:solidFill>
              <a:srgbClr val="4C9D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747533" cy="300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144000" y="14915"/>
            <a:ext cx="4068453" cy="2802671"/>
          </a:xfrm>
          <a:custGeom>
            <a:avLst/>
            <a:gdLst/>
            <a:ahLst/>
            <a:cxnLst/>
            <a:rect l="l" t="t" r="r" b="b"/>
            <a:pathLst>
              <a:path w="4068453" h="2802671">
                <a:moveTo>
                  <a:pt x="0" y="0"/>
                </a:moveTo>
                <a:lnTo>
                  <a:pt x="4068453" y="0"/>
                </a:lnTo>
                <a:lnTo>
                  <a:pt x="4068453" y="2802671"/>
                </a:lnTo>
                <a:lnTo>
                  <a:pt x="0" y="2802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68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9759081" y="702379"/>
            <a:ext cx="2838291" cy="888421"/>
            <a:chOff x="0" y="0"/>
            <a:chExt cx="747533" cy="2339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47533" cy="233988"/>
            </a:xfrm>
            <a:custGeom>
              <a:avLst/>
              <a:gdLst/>
              <a:ahLst/>
              <a:cxnLst/>
              <a:rect l="l" t="t" r="r" b="b"/>
              <a:pathLst>
                <a:path w="747533" h="233988">
                  <a:moveTo>
                    <a:pt x="0" y="0"/>
                  </a:moveTo>
                  <a:lnTo>
                    <a:pt x="747533" y="0"/>
                  </a:lnTo>
                  <a:lnTo>
                    <a:pt x="747533" y="233988"/>
                  </a:lnTo>
                  <a:lnTo>
                    <a:pt x="0" y="233988"/>
                  </a:lnTo>
                  <a:close/>
                </a:path>
              </a:pathLst>
            </a:custGeom>
            <a:solidFill>
              <a:srgbClr val="4C9D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747533" cy="300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212453" y="14915"/>
            <a:ext cx="4068453" cy="2802671"/>
          </a:xfrm>
          <a:custGeom>
            <a:avLst/>
            <a:gdLst/>
            <a:ahLst/>
            <a:cxnLst/>
            <a:rect l="l" t="t" r="r" b="b"/>
            <a:pathLst>
              <a:path w="4068453" h="2802671">
                <a:moveTo>
                  <a:pt x="0" y="0"/>
                </a:moveTo>
                <a:lnTo>
                  <a:pt x="4068453" y="0"/>
                </a:lnTo>
                <a:lnTo>
                  <a:pt x="4068453" y="2802671"/>
                </a:lnTo>
                <a:lnTo>
                  <a:pt x="0" y="2802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68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3827534" y="702379"/>
            <a:ext cx="2838291" cy="888421"/>
            <a:chOff x="0" y="0"/>
            <a:chExt cx="747533" cy="2339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47533" cy="233988"/>
            </a:xfrm>
            <a:custGeom>
              <a:avLst/>
              <a:gdLst/>
              <a:ahLst/>
              <a:cxnLst/>
              <a:rect l="l" t="t" r="r" b="b"/>
              <a:pathLst>
                <a:path w="747533" h="233988">
                  <a:moveTo>
                    <a:pt x="0" y="0"/>
                  </a:moveTo>
                  <a:lnTo>
                    <a:pt x="747533" y="0"/>
                  </a:lnTo>
                  <a:lnTo>
                    <a:pt x="747533" y="233988"/>
                  </a:lnTo>
                  <a:lnTo>
                    <a:pt x="0" y="233988"/>
                  </a:lnTo>
                  <a:close/>
                </a:path>
              </a:pathLst>
            </a:custGeom>
            <a:solidFill>
              <a:srgbClr val="4C9DE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747533" cy="300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723169" y="2817586"/>
            <a:ext cx="16884876" cy="84424"/>
          </a:xfrm>
          <a:custGeom>
            <a:avLst/>
            <a:gdLst/>
            <a:ahLst/>
            <a:cxnLst/>
            <a:rect l="l" t="t" r="r" b="b"/>
            <a:pathLst>
              <a:path w="16884876" h="84424">
                <a:moveTo>
                  <a:pt x="0" y="0"/>
                </a:moveTo>
                <a:lnTo>
                  <a:pt x="16884875" y="0"/>
                </a:lnTo>
                <a:lnTo>
                  <a:pt x="16884875" y="84424"/>
                </a:lnTo>
                <a:lnTo>
                  <a:pt x="0" y="84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519877" y="1734676"/>
            <a:ext cx="3086100" cy="640225"/>
            <a:chOff x="0" y="0"/>
            <a:chExt cx="812800" cy="1686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168619"/>
            </a:xfrm>
            <a:custGeom>
              <a:avLst/>
              <a:gdLst/>
              <a:ahLst/>
              <a:cxnLst/>
              <a:rect l="l" t="t" r="r" b="b"/>
              <a:pathLst>
                <a:path w="812800" h="168619">
                  <a:moveTo>
                    <a:pt x="0" y="0"/>
                  </a:moveTo>
                  <a:lnTo>
                    <a:pt x="812800" y="0"/>
                  </a:lnTo>
                  <a:lnTo>
                    <a:pt x="812800" y="168619"/>
                  </a:lnTo>
                  <a:lnTo>
                    <a:pt x="0" y="168619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225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76334" y="3559293"/>
            <a:ext cx="7325320" cy="2012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Cities Can’t Afford </a:t>
            </a:r>
          </a:p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to Roll the Dice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5092" y="4965364"/>
            <a:ext cx="6543842" cy="145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b="1" dirty="0">
                <a:solidFill>
                  <a:srgbClr val="FFFFFF"/>
                </a:solidFill>
                <a:latin typeface="Futura" panose="020B0602020204020303" pitchFamily="34" charset="-79"/>
                <a:ea typeface="Futura Bold"/>
                <a:cs typeface="Futura" panose="020B0602020204020303" pitchFamily="34" charset="-79"/>
                <a:sym typeface="Futura Bold"/>
              </a:rPr>
              <a:t>Japan Tsunami (2011)</a:t>
            </a:r>
            <a:r>
              <a:rPr lang="en-US" sz="2100" b="1" dirty="0">
                <a:solidFill>
                  <a:srgbClr val="FFFFFF"/>
                </a:solidFill>
                <a:latin typeface="Futura" panose="020B0602020204020303" pitchFamily="34" charset="-79"/>
                <a:ea typeface="Futura"/>
                <a:cs typeface="Futura" panose="020B0602020204020303" pitchFamily="34" charset="-79"/>
                <a:sym typeface="Futur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Futura Medium" panose="020B0602020204020303" pitchFamily="34" charset="-79"/>
                <a:ea typeface="Futura"/>
                <a:cs typeface="Futura Medium" panose="020B0602020204020303" pitchFamily="34" charset="-79"/>
                <a:sym typeface="Futura"/>
              </a:rPr>
              <a:t>→ evacuation delays due to uncoordinated alerts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b="1" dirty="0">
                <a:solidFill>
                  <a:srgbClr val="FFFFFF"/>
                </a:solidFill>
                <a:latin typeface="Futura" panose="020B0602020204020303" pitchFamily="34" charset="-79"/>
                <a:ea typeface="Futura Bold"/>
                <a:cs typeface="Futura" panose="020B0602020204020303" pitchFamily="34" charset="-79"/>
                <a:sym typeface="Futura Bold"/>
              </a:rPr>
              <a:t>Hurricane Harvey (2017)</a:t>
            </a:r>
            <a:r>
              <a:rPr lang="en-US" sz="2100" b="1" dirty="0">
                <a:solidFill>
                  <a:srgbClr val="FFFFFF"/>
                </a:solidFill>
                <a:latin typeface="Futura" panose="020B0602020204020303" pitchFamily="34" charset="-79"/>
                <a:ea typeface="Futura"/>
                <a:cs typeface="Futura" panose="020B0602020204020303" pitchFamily="34" charset="-79"/>
                <a:sym typeface="Futura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Futura Medium" panose="020B0602020204020303" pitchFamily="34" charset="-79"/>
                <a:ea typeface="Futura"/>
                <a:cs typeface="Futura Medium" panose="020B0602020204020303" pitchFamily="34" charset="-79"/>
                <a:sym typeface="Futura"/>
              </a:rPr>
              <a:t>→ stranded residents due to fragmented data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6334" y="5592000"/>
            <a:ext cx="8120357" cy="25748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9929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Today’s cities face a dangerous paradox: more data than ever — but less clarity when it matters most.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FFFFFF"/>
              </a:solidFill>
              <a:latin typeface="FUTURA MEDIUM" panose="020B0602020204020303" pitchFamily="34" charset="-79"/>
              <a:ea typeface="Futura Bold"/>
              <a:cs typeface="FUTURA MEDIUM" panose="020B0602020204020303" pitchFamily="34" charset="-79"/>
              <a:sym typeface="Futura Bold"/>
            </a:endParaRPr>
          </a:p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Delays, misinformation, and disconnected systems leave both leaders and civilians vulnerable — unable to see what’s real, where it’s happening, or what to do next.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03918" y="1053865"/>
            <a:ext cx="191801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Casualties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72371" y="1053865"/>
            <a:ext cx="1918018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Financial Loss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63588" y="1053865"/>
            <a:ext cx="2872491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Infrastructure Damage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997885" y="986829"/>
            <a:ext cx="2541263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Public Safety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588330" y="1734676"/>
            <a:ext cx="3086100" cy="640225"/>
            <a:chOff x="0" y="0"/>
            <a:chExt cx="812800" cy="1686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168619"/>
            </a:xfrm>
            <a:custGeom>
              <a:avLst/>
              <a:gdLst/>
              <a:ahLst/>
              <a:cxnLst/>
              <a:rect l="l" t="t" r="r" b="b"/>
              <a:pathLst>
                <a:path w="812800" h="168619">
                  <a:moveTo>
                    <a:pt x="0" y="0"/>
                  </a:moveTo>
                  <a:lnTo>
                    <a:pt x="812800" y="0"/>
                  </a:lnTo>
                  <a:lnTo>
                    <a:pt x="812800" y="168619"/>
                  </a:lnTo>
                  <a:lnTo>
                    <a:pt x="0" y="168619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812800" cy="225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656783" y="1734676"/>
            <a:ext cx="3086100" cy="640225"/>
            <a:chOff x="0" y="0"/>
            <a:chExt cx="812800" cy="16861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168619"/>
            </a:xfrm>
            <a:custGeom>
              <a:avLst/>
              <a:gdLst/>
              <a:ahLst/>
              <a:cxnLst/>
              <a:rect l="l" t="t" r="r" b="b"/>
              <a:pathLst>
                <a:path w="812800" h="168619">
                  <a:moveTo>
                    <a:pt x="0" y="0"/>
                  </a:moveTo>
                  <a:lnTo>
                    <a:pt x="812800" y="0"/>
                  </a:lnTo>
                  <a:lnTo>
                    <a:pt x="812800" y="168619"/>
                  </a:lnTo>
                  <a:lnTo>
                    <a:pt x="0" y="168619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812800" cy="225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725236" y="1734676"/>
            <a:ext cx="3086100" cy="640225"/>
            <a:chOff x="0" y="0"/>
            <a:chExt cx="812800" cy="16861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168619"/>
            </a:xfrm>
            <a:custGeom>
              <a:avLst/>
              <a:gdLst/>
              <a:ahLst/>
              <a:cxnLst/>
              <a:rect l="l" t="t" r="r" b="b"/>
              <a:pathLst>
                <a:path w="812800" h="168619">
                  <a:moveTo>
                    <a:pt x="0" y="0"/>
                  </a:moveTo>
                  <a:lnTo>
                    <a:pt x="812800" y="0"/>
                  </a:lnTo>
                  <a:lnTo>
                    <a:pt x="812800" y="168619"/>
                  </a:lnTo>
                  <a:lnTo>
                    <a:pt x="0" y="168619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12800" cy="225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28700" y="8889086"/>
            <a:ext cx="2000219" cy="738428"/>
            <a:chOff x="0" y="0"/>
            <a:chExt cx="2666958" cy="984570"/>
          </a:xfrm>
        </p:grpSpPr>
        <p:sp>
          <p:nvSpPr>
            <p:cNvPr id="49" name="Freeform 49"/>
            <p:cNvSpPr/>
            <p:nvPr/>
          </p:nvSpPr>
          <p:spPr>
            <a:xfrm>
              <a:off x="1762567" y="0"/>
              <a:ext cx="390545" cy="529064"/>
            </a:xfrm>
            <a:custGeom>
              <a:avLst/>
              <a:gdLst/>
              <a:ahLst/>
              <a:cxnLst/>
              <a:rect l="l" t="t" r="r" b="b"/>
              <a:pathLst>
                <a:path w="390545" h="529064">
                  <a:moveTo>
                    <a:pt x="0" y="0"/>
                  </a:moveTo>
                  <a:lnTo>
                    <a:pt x="390545" y="0"/>
                  </a:lnTo>
                  <a:lnTo>
                    <a:pt x="390545" y="529064"/>
                  </a:lnTo>
                  <a:lnTo>
                    <a:pt x="0" y="52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42967"/>
              <a:ext cx="195783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SECURE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481439"/>
              <a:ext cx="266695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i="1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THE B-AGGIE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-213986" y="9013507"/>
            <a:ext cx="165158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285092" y="7368553"/>
            <a:ext cx="2736214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Modern Challenges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285092" y="7752729"/>
            <a:ext cx="6543842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IoT, tweets, weather, events — but no clear source of truth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Manual systems create decision bottlenecks</a:t>
            </a:r>
          </a:p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Cities need systems that think before things brea</a:t>
            </a:r>
            <a:r>
              <a:rPr lang="en-US" sz="21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069910" y="678219"/>
            <a:ext cx="1918018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Risk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172371" y="678219"/>
            <a:ext cx="1918018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Risk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219218" y="678219"/>
            <a:ext cx="1918018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Risk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287671" y="624840"/>
            <a:ext cx="1918018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Futura Light"/>
                <a:ea typeface="Futura Light"/>
                <a:cs typeface="Futura Light"/>
                <a:sym typeface="Futura Light"/>
              </a:rPr>
              <a:t>Risk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674599" y="9627514"/>
            <a:ext cx="6543842" cy="32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1600" i="1" dirty="0">
                <a:solidFill>
                  <a:srgbClr val="FFFFFF"/>
                </a:solidFill>
                <a:latin typeface="Futura Italics"/>
                <a:ea typeface="Futura Italics"/>
                <a:cs typeface="Futura Italics"/>
                <a:sym typeface="Futura Italics"/>
              </a:rPr>
              <a:t>See Appendix for Source Information</a:t>
            </a:r>
          </a:p>
        </p:txBody>
      </p:sp>
      <p:sp>
        <p:nvSpPr>
          <p:cNvPr id="28" name="Freeform 28"/>
          <p:cNvSpPr/>
          <p:nvPr/>
        </p:nvSpPr>
        <p:spPr>
          <a:xfrm rot="-1410474">
            <a:off x="14992439" y="2080697"/>
            <a:ext cx="3093418" cy="1446173"/>
          </a:xfrm>
          <a:custGeom>
            <a:avLst/>
            <a:gdLst/>
            <a:ahLst/>
            <a:cxnLst/>
            <a:rect l="l" t="t" r="r" b="b"/>
            <a:pathLst>
              <a:path w="3093418" h="1446173">
                <a:moveTo>
                  <a:pt x="0" y="0"/>
                </a:moveTo>
                <a:lnTo>
                  <a:pt x="3093418" y="0"/>
                </a:lnTo>
                <a:lnTo>
                  <a:pt x="3093418" y="1446173"/>
                </a:lnTo>
                <a:lnTo>
                  <a:pt x="0" y="14461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889086"/>
            <a:ext cx="2000219" cy="738428"/>
            <a:chOff x="0" y="0"/>
            <a:chExt cx="2666958" cy="984570"/>
          </a:xfrm>
        </p:grpSpPr>
        <p:sp>
          <p:nvSpPr>
            <p:cNvPr id="3" name="Freeform 3"/>
            <p:cNvSpPr/>
            <p:nvPr/>
          </p:nvSpPr>
          <p:spPr>
            <a:xfrm>
              <a:off x="1762567" y="0"/>
              <a:ext cx="390545" cy="529064"/>
            </a:xfrm>
            <a:custGeom>
              <a:avLst/>
              <a:gdLst/>
              <a:ahLst/>
              <a:cxnLst/>
              <a:rect l="l" t="t" r="r" b="b"/>
              <a:pathLst>
                <a:path w="390545" h="529064">
                  <a:moveTo>
                    <a:pt x="0" y="0"/>
                  </a:moveTo>
                  <a:lnTo>
                    <a:pt x="390545" y="0"/>
                  </a:lnTo>
                  <a:lnTo>
                    <a:pt x="390545" y="529064"/>
                  </a:lnTo>
                  <a:lnTo>
                    <a:pt x="0" y="52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2967"/>
              <a:ext cx="195783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SECURE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1439"/>
              <a:ext cx="266695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i="1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THE B-AGGIE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6416" y="2418594"/>
            <a:ext cx="7553342" cy="586480"/>
            <a:chOff x="0" y="0"/>
            <a:chExt cx="498084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0849" cy="406400"/>
            </a:xfrm>
            <a:custGeom>
              <a:avLst/>
              <a:gdLst/>
              <a:ahLst/>
              <a:cxnLst/>
              <a:rect l="l" t="t" r="r" b="b"/>
              <a:pathLst>
                <a:path w="4980849" h="406400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420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6417" y="5805322"/>
            <a:ext cx="7553342" cy="586480"/>
            <a:chOff x="0" y="0"/>
            <a:chExt cx="498084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80849" cy="406400"/>
            </a:xfrm>
            <a:custGeom>
              <a:avLst/>
              <a:gdLst/>
              <a:ahLst/>
              <a:cxnLst/>
              <a:rect l="l" t="t" r="r" b="b"/>
              <a:pathLst>
                <a:path w="4980849" h="406400">
                  <a:moveTo>
                    <a:pt x="4777649" y="0"/>
                  </a:moveTo>
                  <a:cubicBezTo>
                    <a:pt x="4889873" y="0"/>
                    <a:pt x="4980849" y="90976"/>
                    <a:pt x="4980849" y="203200"/>
                  </a:cubicBezTo>
                  <a:cubicBezTo>
                    <a:pt x="4980849" y="315424"/>
                    <a:pt x="4889873" y="406400"/>
                    <a:pt x="47776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420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808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24887" y="5941269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762032" y="14656"/>
            <a:ext cx="7298788" cy="4807877"/>
            <a:chOff x="0" y="0"/>
            <a:chExt cx="1130773" cy="7448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0773" cy="744866"/>
            </a:xfrm>
            <a:custGeom>
              <a:avLst/>
              <a:gdLst/>
              <a:ahLst/>
              <a:cxnLst/>
              <a:rect l="l" t="t" r="r" b="b"/>
              <a:pathLst>
                <a:path w="1130773" h="744866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706680"/>
                  </a:lnTo>
                  <a:cubicBezTo>
                    <a:pt x="1130773" y="727770"/>
                    <a:pt x="1113677" y="744866"/>
                    <a:pt x="1092588" y="744866"/>
                  </a:cubicBezTo>
                  <a:lnTo>
                    <a:pt x="38186" y="744866"/>
                  </a:lnTo>
                  <a:cubicBezTo>
                    <a:pt x="17096" y="744866"/>
                    <a:pt x="0" y="727770"/>
                    <a:pt x="0" y="706680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5"/>
              <a:stretch>
                <a:fillRect t="-10272" b="-415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9818014"/>
            <a:ext cx="18288000" cy="540043"/>
            <a:chOff x="0" y="0"/>
            <a:chExt cx="4816593" cy="1422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142234"/>
            </a:xfrm>
            <a:custGeom>
              <a:avLst/>
              <a:gdLst/>
              <a:ahLst/>
              <a:cxnLst/>
              <a:rect l="l" t="t" r="r" b="b"/>
              <a:pathLst>
                <a:path w="4816592" h="142234">
                  <a:moveTo>
                    <a:pt x="0" y="0"/>
                  </a:moveTo>
                  <a:lnTo>
                    <a:pt x="4816592" y="0"/>
                  </a:lnTo>
                  <a:lnTo>
                    <a:pt x="4816592" y="142234"/>
                  </a:lnTo>
                  <a:lnTo>
                    <a:pt x="0" y="142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4816593" cy="208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05441" y="5260437"/>
            <a:ext cx="7298788" cy="5633875"/>
            <a:chOff x="0" y="0"/>
            <a:chExt cx="1130773" cy="87283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0773" cy="872835"/>
            </a:xfrm>
            <a:custGeom>
              <a:avLst/>
              <a:gdLst/>
              <a:ahLst/>
              <a:cxnLst/>
              <a:rect l="l" t="t" r="r" b="b"/>
              <a:pathLst>
                <a:path w="1130773" h="872835">
                  <a:moveTo>
                    <a:pt x="38186" y="0"/>
                  </a:moveTo>
                  <a:lnTo>
                    <a:pt x="1092588" y="0"/>
                  </a:lnTo>
                  <a:cubicBezTo>
                    <a:pt x="1113677" y="0"/>
                    <a:pt x="1130773" y="17096"/>
                    <a:pt x="1130773" y="38186"/>
                  </a:cubicBezTo>
                  <a:lnTo>
                    <a:pt x="1130773" y="834649"/>
                  </a:lnTo>
                  <a:cubicBezTo>
                    <a:pt x="1130773" y="855738"/>
                    <a:pt x="1113677" y="872835"/>
                    <a:pt x="1092588" y="872835"/>
                  </a:cubicBezTo>
                  <a:lnTo>
                    <a:pt x="38186" y="872835"/>
                  </a:lnTo>
                  <a:cubicBezTo>
                    <a:pt x="17096" y="872835"/>
                    <a:pt x="0" y="855738"/>
                    <a:pt x="0" y="834649"/>
                  </a:cubicBezTo>
                  <a:lnTo>
                    <a:pt x="0" y="38186"/>
                  </a:lnTo>
                  <a:cubicBezTo>
                    <a:pt x="0" y="17096"/>
                    <a:pt x="17096" y="0"/>
                    <a:pt x="38186" y="0"/>
                  </a:cubicBezTo>
                  <a:close/>
                </a:path>
              </a:pathLst>
            </a:custGeom>
            <a:blipFill>
              <a:blip r:embed="rId6"/>
              <a:stretch>
                <a:fillRect l="-7928" r="-7928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24887" y="2536024"/>
            <a:ext cx="314587" cy="314587"/>
          </a:xfrm>
          <a:custGeom>
            <a:avLst/>
            <a:gdLst/>
            <a:ahLst/>
            <a:cxnLst/>
            <a:rect l="l" t="t" r="r" b="b"/>
            <a:pathLst>
              <a:path w="314587" h="314587">
                <a:moveTo>
                  <a:pt x="0" y="0"/>
                </a:moveTo>
                <a:lnTo>
                  <a:pt x="314587" y="0"/>
                </a:lnTo>
                <a:lnTo>
                  <a:pt x="314587" y="314587"/>
                </a:lnTo>
                <a:lnTo>
                  <a:pt x="0" y="31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282866" y="6268577"/>
            <a:ext cx="1832205" cy="547371"/>
          </a:xfrm>
          <a:custGeom>
            <a:avLst/>
            <a:gdLst/>
            <a:ahLst/>
            <a:cxnLst/>
            <a:rect l="l" t="t" r="r" b="b"/>
            <a:pathLst>
              <a:path w="1832205" h="547371">
                <a:moveTo>
                  <a:pt x="0" y="0"/>
                </a:moveTo>
                <a:lnTo>
                  <a:pt x="1832205" y="0"/>
                </a:lnTo>
                <a:lnTo>
                  <a:pt x="1832205" y="547371"/>
                </a:lnTo>
                <a:lnTo>
                  <a:pt x="0" y="5473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448235" y="8548788"/>
            <a:ext cx="666836" cy="668507"/>
          </a:xfrm>
          <a:custGeom>
            <a:avLst/>
            <a:gdLst/>
            <a:ahLst/>
            <a:cxnLst/>
            <a:rect l="l" t="t" r="r" b="b"/>
            <a:pathLst>
              <a:path w="666836" h="668507">
                <a:moveTo>
                  <a:pt x="0" y="0"/>
                </a:moveTo>
                <a:lnTo>
                  <a:pt x="666836" y="0"/>
                </a:lnTo>
                <a:lnTo>
                  <a:pt x="666836" y="668507"/>
                </a:lnTo>
                <a:lnTo>
                  <a:pt x="0" y="6685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989563" y="6636191"/>
            <a:ext cx="475069" cy="476260"/>
          </a:xfrm>
          <a:custGeom>
            <a:avLst/>
            <a:gdLst/>
            <a:ahLst/>
            <a:cxnLst/>
            <a:rect l="l" t="t" r="r" b="b"/>
            <a:pathLst>
              <a:path w="475069" h="476260">
                <a:moveTo>
                  <a:pt x="0" y="0"/>
                </a:moveTo>
                <a:lnTo>
                  <a:pt x="475069" y="0"/>
                </a:lnTo>
                <a:lnTo>
                  <a:pt x="475069" y="476260"/>
                </a:lnTo>
                <a:lnTo>
                  <a:pt x="0" y="476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6585750" y="7557923"/>
            <a:ext cx="475069" cy="476260"/>
          </a:xfrm>
          <a:custGeom>
            <a:avLst/>
            <a:gdLst/>
            <a:ahLst/>
            <a:cxnLst/>
            <a:rect l="l" t="t" r="r" b="b"/>
            <a:pathLst>
              <a:path w="475069" h="476260">
                <a:moveTo>
                  <a:pt x="0" y="0"/>
                </a:moveTo>
                <a:lnTo>
                  <a:pt x="475069" y="0"/>
                </a:lnTo>
                <a:lnTo>
                  <a:pt x="475069" y="476260"/>
                </a:lnTo>
                <a:lnTo>
                  <a:pt x="0" y="476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85750" y="9443090"/>
            <a:ext cx="475069" cy="476260"/>
          </a:xfrm>
          <a:custGeom>
            <a:avLst/>
            <a:gdLst/>
            <a:ahLst/>
            <a:cxnLst/>
            <a:rect l="l" t="t" r="r" b="b"/>
            <a:pathLst>
              <a:path w="475069" h="476260">
                <a:moveTo>
                  <a:pt x="0" y="0"/>
                </a:moveTo>
                <a:lnTo>
                  <a:pt x="475069" y="0"/>
                </a:lnTo>
                <a:lnTo>
                  <a:pt x="475069" y="476260"/>
                </a:lnTo>
                <a:lnTo>
                  <a:pt x="0" y="476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840035" y="8077375"/>
            <a:ext cx="254212" cy="448939"/>
          </a:xfrm>
          <a:custGeom>
            <a:avLst/>
            <a:gdLst/>
            <a:ahLst/>
            <a:cxnLst/>
            <a:rect l="l" t="t" r="r" b="b"/>
            <a:pathLst>
              <a:path w="254212" h="448939">
                <a:moveTo>
                  <a:pt x="0" y="0"/>
                </a:moveTo>
                <a:lnTo>
                  <a:pt x="254212" y="0"/>
                </a:lnTo>
                <a:lnTo>
                  <a:pt x="254212" y="448939"/>
                </a:lnTo>
                <a:lnTo>
                  <a:pt x="0" y="448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0781117" y="980324"/>
            <a:ext cx="609728" cy="611256"/>
          </a:xfrm>
          <a:custGeom>
            <a:avLst/>
            <a:gdLst/>
            <a:ahLst/>
            <a:cxnLst/>
            <a:rect l="l" t="t" r="r" b="b"/>
            <a:pathLst>
              <a:path w="609728" h="611256">
                <a:moveTo>
                  <a:pt x="0" y="0"/>
                </a:moveTo>
                <a:lnTo>
                  <a:pt x="609728" y="0"/>
                </a:lnTo>
                <a:lnTo>
                  <a:pt x="609728" y="611256"/>
                </a:lnTo>
                <a:lnTo>
                  <a:pt x="0" y="611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091510" y="3582845"/>
            <a:ext cx="609728" cy="611256"/>
          </a:xfrm>
          <a:custGeom>
            <a:avLst/>
            <a:gdLst/>
            <a:ahLst/>
            <a:cxnLst/>
            <a:rect l="l" t="t" r="r" b="b"/>
            <a:pathLst>
              <a:path w="609728" h="611256">
                <a:moveTo>
                  <a:pt x="0" y="0"/>
                </a:moveTo>
                <a:lnTo>
                  <a:pt x="609727" y="0"/>
                </a:lnTo>
                <a:lnTo>
                  <a:pt x="609727" y="611256"/>
                </a:lnTo>
                <a:lnTo>
                  <a:pt x="0" y="611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5606277" y="3174645"/>
            <a:ext cx="609728" cy="611256"/>
          </a:xfrm>
          <a:custGeom>
            <a:avLst/>
            <a:gdLst/>
            <a:ahLst/>
            <a:cxnLst/>
            <a:rect l="l" t="t" r="r" b="b"/>
            <a:pathLst>
              <a:path w="609728" h="611256">
                <a:moveTo>
                  <a:pt x="0" y="0"/>
                </a:moveTo>
                <a:lnTo>
                  <a:pt x="609728" y="0"/>
                </a:lnTo>
                <a:lnTo>
                  <a:pt x="609728" y="611256"/>
                </a:lnTo>
                <a:lnTo>
                  <a:pt x="0" y="611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0130701" y="748954"/>
            <a:ext cx="531345" cy="700290"/>
            <a:chOff x="0" y="0"/>
            <a:chExt cx="708461" cy="9337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8461" cy="933721"/>
            </a:xfrm>
            <a:custGeom>
              <a:avLst/>
              <a:gdLst/>
              <a:ahLst/>
              <a:cxnLst/>
              <a:rect l="l" t="t" r="r" b="b"/>
              <a:pathLst>
                <a:path w="708461" h="933721">
                  <a:moveTo>
                    <a:pt x="0" y="0"/>
                  </a:moveTo>
                  <a:lnTo>
                    <a:pt x="708461" y="0"/>
                  </a:lnTo>
                  <a:lnTo>
                    <a:pt x="708461" y="933721"/>
                  </a:lnTo>
                  <a:lnTo>
                    <a:pt x="0" y="93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49703" y="87244"/>
              <a:ext cx="609055" cy="610582"/>
            </a:xfrm>
            <a:custGeom>
              <a:avLst/>
              <a:gdLst/>
              <a:ahLst/>
              <a:cxnLst/>
              <a:rect l="l" t="t" r="r" b="b"/>
              <a:pathLst>
                <a:path w="609055" h="610582">
                  <a:moveTo>
                    <a:pt x="0" y="0"/>
                  </a:moveTo>
                  <a:lnTo>
                    <a:pt x="609055" y="0"/>
                  </a:lnTo>
                  <a:lnTo>
                    <a:pt x="609055" y="610582"/>
                  </a:lnTo>
                  <a:lnTo>
                    <a:pt x="0" y="61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5223024" y="48664"/>
            <a:ext cx="531345" cy="700290"/>
            <a:chOff x="0" y="0"/>
            <a:chExt cx="708461" cy="93372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08461" cy="933721"/>
            </a:xfrm>
            <a:custGeom>
              <a:avLst/>
              <a:gdLst/>
              <a:ahLst/>
              <a:cxnLst/>
              <a:rect l="l" t="t" r="r" b="b"/>
              <a:pathLst>
                <a:path w="708461" h="933721">
                  <a:moveTo>
                    <a:pt x="0" y="0"/>
                  </a:moveTo>
                  <a:lnTo>
                    <a:pt x="708461" y="0"/>
                  </a:lnTo>
                  <a:lnTo>
                    <a:pt x="708461" y="933721"/>
                  </a:lnTo>
                  <a:lnTo>
                    <a:pt x="0" y="93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49703" y="87244"/>
              <a:ext cx="609055" cy="610582"/>
            </a:xfrm>
            <a:custGeom>
              <a:avLst/>
              <a:gdLst/>
              <a:ahLst/>
              <a:cxnLst/>
              <a:rect l="l" t="t" r="r" b="b"/>
              <a:pathLst>
                <a:path w="609055" h="610582">
                  <a:moveTo>
                    <a:pt x="0" y="0"/>
                  </a:moveTo>
                  <a:lnTo>
                    <a:pt x="609055" y="0"/>
                  </a:lnTo>
                  <a:lnTo>
                    <a:pt x="609055" y="610582"/>
                  </a:lnTo>
                  <a:lnTo>
                    <a:pt x="0" y="61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488696" y="300437"/>
            <a:ext cx="531345" cy="700290"/>
            <a:chOff x="0" y="0"/>
            <a:chExt cx="708461" cy="93372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08461" cy="933721"/>
            </a:xfrm>
            <a:custGeom>
              <a:avLst/>
              <a:gdLst/>
              <a:ahLst/>
              <a:cxnLst/>
              <a:rect l="l" t="t" r="r" b="b"/>
              <a:pathLst>
                <a:path w="708461" h="933721">
                  <a:moveTo>
                    <a:pt x="0" y="0"/>
                  </a:moveTo>
                  <a:lnTo>
                    <a:pt x="708461" y="0"/>
                  </a:lnTo>
                  <a:lnTo>
                    <a:pt x="708461" y="933721"/>
                  </a:lnTo>
                  <a:lnTo>
                    <a:pt x="0" y="93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9703" y="87244"/>
              <a:ext cx="609055" cy="610582"/>
            </a:xfrm>
            <a:custGeom>
              <a:avLst/>
              <a:gdLst/>
              <a:ahLst/>
              <a:cxnLst/>
              <a:rect l="l" t="t" r="r" b="b"/>
              <a:pathLst>
                <a:path w="609055" h="610582">
                  <a:moveTo>
                    <a:pt x="0" y="0"/>
                  </a:moveTo>
                  <a:lnTo>
                    <a:pt x="609055" y="0"/>
                  </a:lnTo>
                  <a:lnTo>
                    <a:pt x="609055" y="610582"/>
                  </a:lnTo>
                  <a:lnTo>
                    <a:pt x="0" y="61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734273" y="630179"/>
            <a:ext cx="531345" cy="700290"/>
            <a:chOff x="0" y="0"/>
            <a:chExt cx="708461" cy="93372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08461" cy="933721"/>
            </a:xfrm>
            <a:custGeom>
              <a:avLst/>
              <a:gdLst/>
              <a:ahLst/>
              <a:cxnLst/>
              <a:rect l="l" t="t" r="r" b="b"/>
              <a:pathLst>
                <a:path w="708461" h="933721">
                  <a:moveTo>
                    <a:pt x="0" y="0"/>
                  </a:moveTo>
                  <a:lnTo>
                    <a:pt x="708461" y="0"/>
                  </a:lnTo>
                  <a:lnTo>
                    <a:pt x="708461" y="933721"/>
                  </a:lnTo>
                  <a:lnTo>
                    <a:pt x="0" y="93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49703" y="87244"/>
              <a:ext cx="609055" cy="610582"/>
            </a:xfrm>
            <a:custGeom>
              <a:avLst/>
              <a:gdLst/>
              <a:ahLst/>
              <a:cxnLst/>
              <a:rect l="l" t="t" r="r" b="b"/>
              <a:pathLst>
                <a:path w="609055" h="610582">
                  <a:moveTo>
                    <a:pt x="0" y="0"/>
                  </a:moveTo>
                  <a:lnTo>
                    <a:pt x="609055" y="0"/>
                  </a:lnTo>
                  <a:lnTo>
                    <a:pt x="609055" y="610582"/>
                  </a:lnTo>
                  <a:lnTo>
                    <a:pt x="0" y="61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478648" y="625471"/>
            <a:ext cx="531345" cy="700290"/>
            <a:chOff x="0" y="0"/>
            <a:chExt cx="708461" cy="93372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08461" cy="933721"/>
            </a:xfrm>
            <a:custGeom>
              <a:avLst/>
              <a:gdLst/>
              <a:ahLst/>
              <a:cxnLst/>
              <a:rect l="l" t="t" r="r" b="b"/>
              <a:pathLst>
                <a:path w="708461" h="933721">
                  <a:moveTo>
                    <a:pt x="0" y="0"/>
                  </a:moveTo>
                  <a:lnTo>
                    <a:pt x="708461" y="0"/>
                  </a:lnTo>
                  <a:lnTo>
                    <a:pt x="708461" y="933721"/>
                  </a:lnTo>
                  <a:lnTo>
                    <a:pt x="0" y="93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49703" y="87244"/>
              <a:ext cx="609055" cy="610582"/>
            </a:xfrm>
            <a:custGeom>
              <a:avLst/>
              <a:gdLst/>
              <a:ahLst/>
              <a:cxnLst/>
              <a:rect l="l" t="t" r="r" b="b"/>
              <a:pathLst>
                <a:path w="609055" h="610582">
                  <a:moveTo>
                    <a:pt x="0" y="0"/>
                  </a:moveTo>
                  <a:lnTo>
                    <a:pt x="609055" y="0"/>
                  </a:lnTo>
                  <a:lnTo>
                    <a:pt x="609055" y="610582"/>
                  </a:lnTo>
                  <a:lnTo>
                    <a:pt x="0" y="61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492386" y="2937509"/>
            <a:ext cx="531345" cy="700290"/>
            <a:chOff x="0" y="0"/>
            <a:chExt cx="708461" cy="93372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08461" cy="933721"/>
            </a:xfrm>
            <a:custGeom>
              <a:avLst/>
              <a:gdLst/>
              <a:ahLst/>
              <a:cxnLst/>
              <a:rect l="l" t="t" r="r" b="b"/>
              <a:pathLst>
                <a:path w="708461" h="933721">
                  <a:moveTo>
                    <a:pt x="0" y="0"/>
                  </a:moveTo>
                  <a:lnTo>
                    <a:pt x="708461" y="0"/>
                  </a:lnTo>
                  <a:lnTo>
                    <a:pt x="708461" y="933721"/>
                  </a:lnTo>
                  <a:lnTo>
                    <a:pt x="0" y="93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49703" y="87244"/>
              <a:ext cx="609055" cy="610582"/>
            </a:xfrm>
            <a:custGeom>
              <a:avLst/>
              <a:gdLst/>
              <a:ahLst/>
              <a:cxnLst/>
              <a:rect l="l" t="t" r="r" b="b"/>
              <a:pathLst>
                <a:path w="609055" h="610582">
                  <a:moveTo>
                    <a:pt x="0" y="0"/>
                  </a:moveTo>
                  <a:lnTo>
                    <a:pt x="609055" y="0"/>
                  </a:lnTo>
                  <a:lnTo>
                    <a:pt x="609055" y="610582"/>
                  </a:lnTo>
                  <a:lnTo>
                    <a:pt x="0" y="61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061471" y="3174645"/>
            <a:ext cx="531345" cy="700290"/>
            <a:chOff x="0" y="0"/>
            <a:chExt cx="708461" cy="93372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08461" cy="933721"/>
            </a:xfrm>
            <a:custGeom>
              <a:avLst/>
              <a:gdLst/>
              <a:ahLst/>
              <a:cxnLst/>
              <a:rect l="l" t="t" r="r" b="b"/>
              <a:pathLst>
                <a:path w="708461" h="933721">
                  <a:moveTo>
                    <a:pt x="0" y="0"/>
                  </a:moveTo>
                  <a:lnTo>
                    <a:pt x="708461" y="0"/>
                  </a:lnTo>
                  <a:lnTo>
                    <a:pt x="708461" y="933721"/>
                  </a:lnTo>
                  <a:lnTo>
                    <a:pt x="0" y="93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49703" y="87244"/>
              <a:ext cx="609055" cy="610582"/>
            </a:xfrm>
            <a:custGeom>
              <a:avLst/>
              <a:gdLst/>
              <a:ahLst/>
              <a:cxnLst/>
              <a:rect l="l" t="t" r="r" b="b"/>
              <a:pathLst>
                <a:path w="609055" h="610582">
                  <a:moveTo>
                    <a:pt x="0" y="0"/>
                  </a:moveTo>
                  <a:lnTo>
                    <a:pt x="609055" y="0"/>
                  </a:lnTo>
                  <a:lnTo>
                    <a:pt x="609055" y="610582"/>
                  </a:lnTo>
                  <a:lnTo>
                    <a:pt x="0" y="61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758059" y="3232700"/>
            <a:ext cx="531345" cy="700290"/>
            <a:chOff x="0" y="0"/>
            <a:chExt cx="708461" cy="93372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708461" cy="933721"/>
            </a:xfrm>
            <a:custGeom>
              <a:avLst/>
              <a:gdLst/>
              <a:ahLst/>
              <a:cxnLst/>
              <a:rect l="l" t="t" r="r" b="b"/>
              <a:pathLst>
                <a:path w="708461" h="933721">
                  <a:moveTo>
                    <a:pt x="0" y="0"/>
                  </a:moveTo>
                  <a:lnTo>
                    <a:pt x="708461" y="0"/>
                  </a:lnTo>
                  <a:lnTo>
                    <a:pt x="708461" y="933721"/>
                  </a:lnTo>
                  <a:lnTo>
                    <a:pt x="0" y="93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49703" y="87244"/>
              <a:ext cx="609055" cy="610582"/>
            </a:xfrm>
            <a:custGeom>
              <a:avLst/>
              <a:gdLst/>
              <a:ahLst/>
              <a:cxnLst/>
              <a:rect l="l" t="t" r="r" b="b"/>
              <a:pathLst>
                <a:path w="609055" h="610582">
                  <a:moveTo>
                    <a:pt x="0" y="0"/>
                  </a:moveTo>
                  <a:lnTo>
                    <a:pt x="609055" y="0"/>
                  </a:lnTo>
                  <a:lnTo>
                    <a:pt x="609055" y="610582"/>
                  </a:lnTo>
                  <a:lnTo>
                    <a:pt x="0" y="61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1748987" y="4005104"/>
            <a:ext cx="531345" cy="700290"/>
            <a:chOff x="0" y="0"/>
            <a:chExt cx="708461" cy="933721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708461" cy="933721"/>
            </a:xfrm>
            <a:custGeom>
              <a:avLst/>
              <a:gdLst/>
              <a:ahLst/>
              <a:cxnLst/>
              <a:rect l="l" t="t" r="r" b="b"/>
              <a:pathLst>
                <a:path w="708461" h="933721">
                  <a:moveTo>
                    <a:pt x="0" y="0"/>
                  </a:moveTo>
                  <a:lnTo>
                    <a:pt x="708461" y="0"/>
                  </a:lnTo>
                  <a:lnTo>
                    <a:pt x="708461" y="933721"/>
                  </a:lnTo>
                  <a:lnTo>
                    <a:pt x="0" y="933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49703" y="87244"/>
              <a:ext cx="609055" cy="610582"/>
            </a:xfrm>
            <a:custGeom>
              <a:avLst/>
              <a:gdLst/>
              <a:ahLst/>
              <a:cxnLst/>
              <a:rect l="l" t="t" r="r" b="b"/>
              <a:pathLst>
                <a:path w="609055" h="610582">
                  <a:moveTo>
                    <a:pt x="0" y="0"/>
                  </a:moveTo>
                  <a:lnTo>
                    <a:pt x="609055" y="0"/>
                  </a:lnTo>
                  <a:lnTo>
                    <a:pt x="609055" y="610582"/>
                  </a:lnTo>
                  <a:lnTo>
                    <a:pt x="0" y="610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592816" y="1449245"/>
            <a:ext cx="414508" cy="546304"/>
            <a:chOff x="0" y="0"/>
            <a:chExt cx="552677" cy="72840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552677" cy="728405"/>
            </a:xfrm>
            <a:custGeom>
              <a:avLst/>
              <a:gdLst/>
              <a:ahLst/>
              <a:cxnLst/>
              <a:rect l="l" t="t" r="r" b="b"/>
              <a:pathLst>
                <a:path w="552677" h="728405">
                  <a:moveTo>
                    <a:pt x="0" y="0"/>
                  </a:moveTo>
                  <a:lnTo>
                    <a:pt x="552677" y="0"/>
                  </a:lnTo>
                  <a:lnTo>
                    <a:pt x="552677" y="728405"/>
                  </a:lnTo>
                  <a:lnTo>
                    <a:pt x="0" y="728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131844" y="153469"/>
              <a:ext cx="288989" cy="236248"/>
            </a:xfrm>
            <a:custGeom>
              <a:avLst/>
              <a:gdLst/>
              <a:ahLst/>
              <a:cxnLst/>
              <a:rect l="l" t="t" r="r" b="b"/>
              <a:pathLst>
                <a:path w="288989" h="236248">
                  <a:moveTo>
                    <a:pt x="0" y="0"/>
                  </a:moveTo>
                  <a:lnTo>
                    <a:pt x="288989" y="0"/>
                  </a:lnTo>
                  <a:lnTo>
                    <a:pt x="288989" y="236249"/>
                  </a:lnTo>
                  <a:lnTo>
                    <a:pt x="0" y="236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841051" y="4159091"/>
            <a:ext cx="414508" cy="546304"/>
            <a:chOff x="0" y="0"/>
            <a:chExt cx="552677" cy="72840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52677" cy="728405"/>
            </a:xfrm>
            <a:custGeom>
              <a:avLst/>
              <a:gdLst/>
              <a:ahLst/>
              <a:cxnLst/>
              <a:rect l="l" t="t" r="r" b="b"/>
              <a:pathLst>
                <a:path w="552677" h="728405">
                  <a:moveTo>
                    <a:pt x="0" y="0"/>
                  </a:moveTo>
                  <a:lnTo>
                    <a:pt x="552677" y="0"/>
                  </a:lnTo>
                  <a:lnTo>
                    <a:pt x="552677" y="728405"/>
                  </a:lnTo>
                  <a:lnTo>
                    <a:pt x="0" y="728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31844" y="153469"/>
              <a:ext cx="288989" cy="236248"/>
            </a:xfrm>
            <a:custGeom>
              <a:avLst/>
              <a:gdLst/>
              <a:ahLst/>
              <a:cxnLst/>
              <a:rect l="l" t="t" r="r" b="b"/>
              <a:pathLst>
                <a:path w="288989" h="236248">
                  <a:moveTo>
                    <a:pt x="0" y="0"/>
                  </a:moveTo>
                  <a:lnTo>
                    <a:pt x="288989" y="0"/>
                  </a:lnTo>
                  <a:lnTo>
                    <a:pt x="288989" y="236249"/>
                  </a:lnTo>
                  <a:lnTo>
                    <a:pt x="0" y="236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6216005" y="2892051"/>
            <a:ext cx="414508" cy="546304"/>
            <a:chOff x="0" y="0"/>
            <a:chExt cx="552677" cy="728405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552677" cy="728405"/>
            </a:xfrm>
            <a:custGeom>
              <a:avLst/>
              <a:gdLst/>
              <a:ahLst/>
              <a:cxnLst/>
              <a:rect l="l" t="t" r="r" b="b"/>
              <a:pathLst>
                <a:path w="552677" h="728405">
                  <a:moveTo>
                    <a:pt x="0" y="0"/>
                  </a:moveTo>
                  <a:lnTo>
                    <a:pt x="552677" y="0"/>
                  </a:lnTo>
                  <a:lnTo>
                    <a:pt x="552677" y="728405"/>
                  </a:lnTo>
                  <a:lnTo>
                    <a:pt x="0" y="728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131844" y="153469"/>
              <a:ext cx="288989" cy="236248"/>
            </a:xfrm>
            <a:custGeom>
              <a:avLst/>
              <a:gdLst/>
              <a:ahLst/>
              <a:cxnLst/>
              <a:rect l="l" t="t" r="r" b="b"/>
              <a:pathLst>
                <a:path w="288989" h="236248">
                  <a:moveTo>
                    <a:pt x="0" y="0"/>
                  </a:moveTo>
                  <a:lnTo>
                    <a:pt x="288989" y="0"/>
                  </a:lnTo>
                  <a:lnTo>
                    <a:pt x="288989" y="236249"/>
                  </a:lnTo>
                  <a:lnTo>
                    <a:pt x="0" y="236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" name="Freeform 66"/>
          <p:cNvSpPr/>
          <p:nvPr/>
        </p:nvSpPr>
        <p:spPr>
          <a:xfrm>
            <a:off x="16276267" y="5622957"/>
            <a:ext cx="311677" cy="285574"/>
          </a:xfrm>
          <a:custGeom>
            <a:avLst/>
            <a:gdLst/>
            <a:ahLst/>
            <a:cxnLst/>
            <a:rect l="l" t="t" r="r" b="b"/>
            <a:pathLst>
              <a:path w="311677" h="285574">
                <a:moveTo>
                  <a:pt x="0" y="0"/>
                </a:moveTo>
                <a:lnTo>
                  <a:pt x="311678" y="0"/>
                </a:lnTo>
                <a:lnTo>
                  <a:pt x="311678" y="285575"/>
                </a:lnTo>
                <a:lnTo>
                  <a:pt x="0" y="28557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7" name="TextBox 67"/>
          <p:cNvSpPr txBox="1"/>
          <p:nvPr/>
        </p:nvSpPr>
        <p:spPr>
          <a:xfrm>
            <a:off x="1615421" y="5922938"/>
            <a:ext cx="8102822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00" b="1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Make Quick, Reliable Decisions (Speed to Insight)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615421" y="2509541"/>
            <a:ext cx="6650760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00" b="1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Filter Out the Noise (Trust Signal Precision)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028700" y="1524221"/>
            <a:ext cx="7790268" cy="41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 dirty="0">
                <a:solidFill>
                  <a:srgbClr val="A42019"/>
                </a:solidFill>
                <a:latin typeface="Futura Bold"/>
                <a:ea typeface="Futura Bold"/>
                <a:cs typeface="Futura Bold"/>
                <a:sym typeface="Futura Bold"/>
              </a:rPr>
              <a:t>S.T.O.R.M*</a:t>
            </a:r>
            <a:r>
              <a:rPr lang="en-US" sz="2613" dirty="0">
                <a:solidFill>
                  <a:srgbClr val="A42019"/>
                </a:solidFill>
                <a:latin typeface="Futura Bold"/>
                <a:ea typeface="Futura Bold"/>
                <a:cs typeface="Futura Bold"/>
                <a:sym typeface="Futura Bold"/>
              </a:rPr>
              <a:t>| </a:t>
            </a:r>
            <a:r>
              <a:rPr lang="en-US" sz="2613" b="1" dirty="0">
                <a:solidFill>
                  <a:srgbClr val="A42019"/>
                </a:solidFill>
                <a:latin typeface="Futura Bold"/>
                <a:ea typeface="Futura Bold"/>
                <a:cs typeface="Futura Bold"/>
                <a:sym typeface="Futura Bold"/>
              </a:rPr>
              <a:t>AI-POWERED RISK AGENTS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-213986" y="9013507"/>
            <a:ext cx="165158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3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028700" y="350131"/>
            <a:ext cx="7187919" cy="1369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Our Solution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040984" y="3081275"/>
            <a:ext cx="7607793" cy="2357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200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LLMs, GNNs, and LSTMs filter out fake tweets and faulty sensors by detecting spatial-temporal anomalies and misinformation patterns.</a:t>
            </a:r>
          </a:p>
          <a:p>
            <a:pPr algn="l">
              <a:lnSpc>
                <a:spcPts val="3119"/>
              </a:lnSpc>
            </a:pPr>
            <a:r>
              <a:rPr lang="en-US" sz="2200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KPIs: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91% media classifier precision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Faulty sensor detection via anomaly modeling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40984" y="6468002"/>
            <a:ext cx="7187919" cy="1998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Parallel agents process live risk streams, delivering zone-level recommendations </a:t>
            </a:r>
            <a:r>
              <a:rPr lang="en-US" sz="2399" u="sng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in under 10 seconds.</a:t>
            </a:r>
          </a:p>
          <a:p>
            <a:pPr algn="l">
              <a:lnSpc>
                <a:spcPts val="3119"/>
              </a:lnSpc>
            </a:pPr>
            <a:r>
              <a:rPr lang="en-US" sz="2399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KPIs: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Agent latency: &lt;10s</a:t>
            </a:r>
          </a:p>
          <a:p>
            <a:pPr marL="518158" lvl="1" indent="-259079" algn="l">
              <a:lnSpc>
                <a:spcPts val="311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Futura Medium" panose="020B0602020204020303" pitchFamily="34" charset="-79"/>
                <a:ea typeface="Futura Bold"/>
                <a:cs typeface="Futura Medium" panose="020B0602020204020303" pitchFamily="34" charset="-79"/>
                <a:sym typeface="Futura Bold"/>
              </a:rPr>
              <a:t>Enables real-time routing and response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0368546" y="6331880"/>
            <a:ext cx="166084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</a:pPr>
            <a:r>
              <a:rPr lang="en-US" sz="999" b="1" dirty="0">
                <a:solidFill>
                  <a:srgbClr val="57929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Best Hospital</a:t>
            </a:r>
          </a:p>
          <a:p>
            <a:pPr algn="ctr">
              <a:lnSpc>
                <a:spcPts val="1299"/>
              </a:lnSpc>
            </a:pPr>
            <a:r>
              <a:rPr lang="en-US" sz="999" b="1" dirty="0">
                <a:solidFill>
                  <a:srgbClr val="579290"/>
                </a:solidFill>
                <a:latin typeface="Futura Bold"/>
                <a:ea typeface="Futura Bold"/>
                <a:cs typeface="Futura Bold"/>
                <a:sym typeface="Futura Bold"/>
              </a:rPr>
              <a:t>UCSF Memorial Hospital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8818968" y="162474"/>
            <a:ext cx="2458673" cy="586480"/>
            <a:chOff x="0" y="0"/>
            <a:chExt cx="1703731" cy="4064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703731" cy="406400"/>
            </a:xfrm>
            <a:custGeom>
              <a:avLst/>
              <a:gdLst/>
              <a:ahLst/>
              <a:cxnLst/>
              <a:rect l="l" t="t" r="r" b="b"/>
              <a:pathLst>
                <a:path w="1703731" h="406400">
                  <a:moveTo>
                    <a:pt x="1500531" y="0"/>
                  </a:moveTo>
                  <a:cubicBezTo>
                    <a:pt x="1612755" y="0"/>
                    <a:pt x="1703731" y="90976"/>
                    <a:pt x="1703731" y="203200"/>
                  </a:cubicBezTo>
                  <a:cubicBezTo>
                    <a:pt x="1703731" y="315424"/>
                    <a:pt x="1612755" y="406400"/>
                    <a:pt x="15005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D0727">
                    <a:alpha val="100000"/>
                  </a:srgbClr>
                </a:gs>
                <a:gs pos="100000">
                  <a:srgbClr val="0C0822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170373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9177542" y="273455"/>
            <a:ext cx="1603575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BEFORE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9762378" y="5036477"/>
            <a:ext cx="2458673" cy="586480"/>
            <a:chOff x="0" y="0"/>
            <a:chExt cx="1703731" cy="4064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703731" cy="406400"/>
            </a:xfrm>
            <a:custGeom>
              <a:avLst/>
              <a:gdLst/>
              <a:ahLst/>
              <a:cxnLst/>
              <a:rect l="l" t="t" r="r" b="b"/>
              <a:pathLst>
                <a:path w="1703731" h="406400">
                  <a:moveTo>
                    <a:pt x="1500531" y="0"/>
                  </a:moveTo>
                  <a:cubicBezTo>
                    <a:pt x="1612755" y="0"/>
                    <a:pt x="1703731" y="90976"/>
                    <a:pt x="1703731" y="203200"/>
                  </a:cubicBezTo>
                  <a:cubicBezTo>
                    <a:pt x="1703731" y="315424"/>
                    <a:pt x="1612755" y="406400"/>
                    <a:pt x="15005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D0727">
                    <a:alpha val="100000"/>
                  </a:srgbClr>
                </a:gs>
                <a:gs pos="100000">
                  <a:srgbClr val="0C0822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-38100"/>
              <a:ext cx="170373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2" name="TextBox 82"/>
          <p:cNvSpPr txBox="1"/>
          <p:nvPr/>
        </p:nvSpPr>
        <p:spPr>
          <a:xfrm>
            <a:off x="10091510" y="5151291"/>
            <a:ext cx="1603575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AFTER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11804" y="9942195"/>
            <a:ext cx="69248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*S.T.O.R.M (Smart Tactical Operational Response Model)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6" grpId="0" animBg="1"/>
      <p:bldP spid="74" grpId="0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4216" y="1933321"/>
            <a:ext cx="1334944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Identifies misinformation and plays it smart.</a:t>
            </a:r>
          </a:p>
        </p:txBody>
      </p:sp>
      <p:sp>
        <p:nvSpPr>
          <p:cNvPr id="3" name="Freeform 3"/>
          <p:cNvSpPr/>
          <p:nvPr/>
        </p:nvSpPr>
        <p:spPr>
          <a:xfrm>
            <a:off x="1820578" y="2933482"/>
            <a:ext cx="4068453" cy="6324818"/>
          </a:xfrm>
          <a:custGeom>
            <a:avLst/>
            <a:gdLst/>
            <a:ahLst/>
            <a:cxnLst/>
            <a:rect l="l" t="t" r="r" b="b"/>
            <a:pathLst>
              <a:path w="4068453" h="6324818">
                <a:moveTo>
                  <a:pt x="0" y="0"/>
                </a:moveTo>
                <a:lnTo>
                  <a:pt x="4068453" y="0"/>
                </a:lnTo>
                <a:lnTo>
                  <a:pt x="4068453" y="6324818"/>
                </a:lnTo>
                <a:lnTo>
                  <a:pt x="0" y="63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09773" y="2933482"/>
            <a:ext cx="4068453" cy="6324818"/>
          </a:xfrm>
          <a:custGeom>
            <a:avLst/>
            <a:gdLst/>
            <a:ahLst/>
            <a:cxnLst/>
            <a:rect l="l" t="t" r="r" b="b"/>
            <a:pathLst>
              <a:path w="4068453" h="6324818">
                <a:moveTo>
                  <a:pt x="0" y="0"/>
                </a:moveTo>
                <a:lnTo>
                  <a:pt x="4068454" y="0"/>
                </a:lnTo>
                <a:lnTo>
                  <a:pt x="4068454" y="6324818"/>
                </a:lnTo>
                <a:lnTo>
                  <a:pt x="0" y="63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98969" y="2933482"/>
            <a:ext cx="4276080" cy="6324818"/>
          </a:xfrm>
          <a:custGeom>
            <a:avLst/>
            <a:gdLst/>
            <a:ahLst/>
            <a:cxnLst/>
            <a:rect l="l" t="t" r="r" b="b"/>
            <a:pathLst>
              <a:path w="4068453" h="6324818">
                <a:moveTo>
                  <a:pt x="0" y="0"/>
                </a:moveTo>
                <a:lnTo>
                  <a:pt x="4068453" y="0"/>
                </a:lnTo>
                <a:lnTo>
                  <a:pt x="4068453" y="6324818"/>
                </a:lnTo>
                <a:lnTo>
                  <a:pt x="0" y="63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11755" y="9776624"/>
            <a:ext cx="15976245" cy="541264"/>
            <a:chOff x="0" y="0"/>
            <a:chExt cx="4207735" cy="1425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07735" cy="142555"/>
            </a:xfrm>
            <a:custGeom>
              <a:avLst/>
              <a:gdLst/>
              <a:ahLst/>
              <a:cxnLst/>
              <a:rect l="l" t="t" r="r" b="b"/>
              <a:pathLst>
                <a:path w="4207735" h="142555">
                  <a:moveTo>
                    <a:pt x="0" y="0"/>
                  </a:moveTo>
                  <a:lnTo>
                    <a:pt x="4207735" y="0"/>
                  </a:lnTo>
                  <a:lnTo>
                    <a:pt x="4207735" y="142555"/>
                  </a:lnTo>
                  <a:lnTo>
                    <a:pt x="0" y="142555"/>
                  </a:lnTo>
                  <a:close/>
                </a:path>
              </a:pathLst>
            </a:custGeom>
            <a:solidFill>
              <a:srgbClr val="58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207735" cy="209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11755" y="4823387"/>
            <a:ext cx="3086100" cy="3911504"/>
            <a:chOff x="0" y="0"/>
            <a:chExt cx="812800" cy="10301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30191"/>
            </a:xfrm>
            <a:custGeom>
              <a:avLst/>
              <a:gdLst/>
              <a:ahLst/>
              <a:cxnLst/>
              <a:rect l="l" t="t" r="r" b="b"/>
              <a:pathLst>
                <a:path w="812800" h="1030191">
                  <a:moveTo>
                    <a:pt x="0" y="0"/>
                  </a:moveTo>
                  <a:lnTo>
                    <a:pt x="812800" y="0"/>
                  </a:lnTo>
                  <a:lnTo>
                    <a:pt x="812800" y="1030191"/>
                  </a:lnTo>
                  <a:lnTo>
                    <a:pt x="0" y="1030191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108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8942600" y="-7382489"/>
            <a:ext cx="9049111" cy="9049111"/>
          </a:xfrm>
          <a:custGeom>
            <a:avLst/>
            <a:gdLst/>
            <a:ahLst/>
            <a:cxnLst/>
            <a:rect l="l" t="t" r="r" b="b"/>
            <a:pathLst>
              <a:path w="9049111" h="9049111">
                <a:moveTo>
                  <a:pt x="0" y="0"/>
                </a:moveTo>
                <a:lnTo>
                  <a:pt x="9049111" y="0"/>
                </a:lnTo>
                <a:lnTo>
                  <a:pt x="9049111" y="9049110"/>
                </a:lnTo>
                <a:lnTo>
                  <a:pt x="0" y="9049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894216" y="1019175"/>
            <a:ext cx="5481876" cy="1097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The “Top Hat”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1" y="9866496"/>
            <a:ext cx="13800710" cy="33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Predicted Precision = 91% on misinformation detection using labeled tweet data | View model logic in Appendix Slide 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469280" y="3662436"/>
            <a:ext cx="2768530" cy="817738"/>
            <a:chOff x="0" y="0"/>
            <a:chExt cx="729160" cy="2153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9E5E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59735" y="3662436"/>
            <a:ext cx="2768530" cy="817738"/>
            <a:chOff x="0" y="0"/>
            <a:chExt cx="729160" cy="2153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9E5E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54652" y="3662436"/>
            <a:ext cx="2768530" cy="817738"/>
            <a:chOff x="0" y="0"/>
            <a:chExt cx="729160" cy="21537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9E5E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51276" y="3744915"/>
            <a:ext cx="260453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INPUTS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41730" y="3744915"/>
            <a:ext cx="260453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LOGIC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71608" y="3744915"/>
            <a:ext cx="260453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OUTPUTS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930827" y="4823387"/>
            <a:ext cx="3086100" cy="3911504"/>
            <a:chOff x="0" y="0"/>
            <a:chExt cx="812800" cy="10301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030191"/>
            </a:xfrm>
            <a:custGeom>
              <a:avLst/>
              <a:gdLst/>
              <a:ahLst/>
              <a:cxnLst/>
              <a:rect l="l" t="t" r="r" b="b"/>
              <a:pathLst>
                <a:path w="812800" h="1030191">
                  <a:moveTo>
                    <a:pt x="0" y="0"/>
                  </a:moveTo>
                  <a:lnTo>
                    <a:pt x="812800" y="0"/>
                  </a:lnTo>
                  <a:lnTo>
                    <a:pt x="812800" y="1030191"/>
                  </a:lnTo>
                  <a:lnTo>
                    <a:pt x="0" y="1030191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108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500748">
            <a:off x="15888230" y="6889211"/>
            <a:ext cx="2422767" cy="2832171"/>
          </a:xfrm>
          <a:custGeom>
            <a:avLst/>
            <a:gdLst/>
            <a:ahLst/>
            <a:cxnLst/>
            <a:rect l="l" t="t" r="r" b="b"/>
            <a:pathLst>
              <a:path w="2422767" h="2832171">
                <a:moveTo>
                  <a:pt x="0" y="0"/>
                </a:moveTo>
                <a:lnTo>
                  <a:pt x="2422767" y="0"/>
                </a:lnTo>
                <a:lnTo>
                  <a:pt x="2422767" y="2832171"/>
                </a:lnTo>
                <a:lnTo>
                  <a:pt x="0" y="2832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921" r="-164121" b="-2559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4570839" y="475611"/>
            <a:ext cx="753364" cy="1191011"/>
          </a:xfrm>
          <a:custGeom>
            <a:avLst/>
            <a:gdLst/>
            <a:ahLst/>
            <a:cxnLst/>
            <a:rect l="l" t="t" r="r" b="b"/>
            <a:pathLst>
              <a:path w="753364" h="1191011">
                <a:moveTo>
                  <a:pt x="0" y="0"/>
                </a:moveTo>
                <a:lnTo>
                  <a:pt x="753364" y="0"/>
                </a:lnTo>
                <a:lnTo>
                  <a:pt x="753364" y="1191010"/>
                </a:lnTo>
                <a:lnTo>
                  <a:pt x="0" y="119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7081" t="-659784" r="-35407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2" name="Freeform 32"/>
          <p:cNvSpPr/>
          <p:nvPr/>
        </p:nvSpPr>
        <p:spPr>
          <a:xfrm>
            <a:off x="16075570" y="475611"/>
            <a:ext cx="753364" cy="1191011"/>
          </a:xfrm>
          <a:custGeom>
            <a:avLst/>
            <a:gdLst/>
            <a:ahLst/>
            <a:cxnLst/>
            <a:rect l="l" t="t" r="r" b="b"/>
            <a:pathLst>
              <a:path w="753364" h="1191011">
                <a:moveTo>
                  <a:pt x="0" y="0"/>
                </a:moveTo>
                <a:lnTo>
                  <a:pt x="753364" y="0"/>
                </a:lnTo>
                <a:lnTo>
                  <a:pt x="753364" y="1191010"/>
                </a:lnTo>
                <a:lnTo>
                  <a:pt x="0" y="119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4510" t="-658928" r="-156650" b="-8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7600950" y="4823387"/>
            <a:ext cx="3086100" cy="3911504"/>
            <a:chOff x="0" y="0"/>
            <a:chExt cx="812800" cy="10301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030191"/>
            </a:xfrm>
            <a:custGeom>
              <a:avLst/>
              <a:gdLst/>
              <a:ahLst/>
              <a:cxnLst/>
              <a:rect l="l" t="t" r="r" b="b"/>
              <a:pathLst>
                <a:path w="812800" h="1030191">
                  <a:moveTo>
                    <a:pt x="0" y="0"/>
                  </a:moveTo>
                  <a:lnTo>
                    <a:pt x="812800" y="0"/>
                  </a:lnTo>
                  <a:lnTo>
                    <a:pt x="812800" y="1030191"/>
                  </a:lnTo>
                  <a:lnTo>
                    <a:pt x="0" y="1030191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108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469280" y="4728137"/>
            <a:ext cx="2768530" cy="353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200" b="1" dirty="0">
                <a:solidFill>
                  <a:srgbClr val="580000"/>
                </a:solidFill>
                <a:latin typeface="Futura Bold"/>
                <a:ea typeface="Futura Bold"/>
                <a:cs typeface="Futura Bold"/>
                <a:sym typeface="Futura Bold"/>
              </a:rPr>
              <a:t>Social Media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Real-time social media feed</a:t>
            </a:r>
          </a:p>
          <a:p>
            <a:pPr algn="l">
              <a:lnSpc>
                <a:spcPts val="3499"/>
              </a:lnSpc>
            </a:pPr>
            <a:r>
              <a:rPr lang="en-US" sz="2200" b="1" dirty="0">
                <a:solidFill>
                  <a:srgbClr val="580000"/>
                </a:solidFill>
                <a:latin typeface="Futura Bold"/>
                <a:ea typeface="Futura Bold"/>
                <a:cs typeface="Futura Bold"/>
                <a:sym typeface="Futura Bold"/>
              </a:rPr>
              <a:t>Sensor Data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Status check</a:t>
            </a:r>
          </a:p>
          <a:p>
            <a:pPr algn="l">
              <a:lnSpc>
                <a:spcPts val="3499"/>
              </a:lnSpc>
            </a:pPr>
            <a:r>
              <a:rPr lang="en-US" sz="2200" b="1" dirty="0">
                <a:solidFill>
                  <a:srgbClr val="580000"/>
                </a:solidFill>
                <a:latin typeface="Futura Bold"/>
                <a:ea typeface="Futura Bold"/>
                <a:cs typeface="Futura Bold"/>
                <a:sym typeface="Futura Bold"/>
              </a:rPr>
              <a:t>City Map Data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Map tweet locations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600950" y="4728137"/>
            <a:ext cx="3086100" cy="355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200" b="1" dirty="0">
                <a:solidFill>
                  <a:srgbClr val="580000"/>
                </a:solidFill>
                <a:latin typeface="Futura Bold"/>
                <a:ea typeface="Futura Bold"/>
                <a:cs typeface="Futura Bold"/>
                <a:sym typeface="Futura Bold"/>
              </a:rPr>
              <a:t>Content Assessment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 Medium" panose="020B0602020204020303" pitchFamily="34" charset="-79"/>
                <a:ea typeface="Futura"/>
                <a:cs typeface="Futura Medium" panose="020B0602020204020303" pitchFamily="34" charset="-79"/>
                <a:sym typeface="Futura"/>
              </a:rPr>
              <a:t>Text classification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 Medium" panose="020B0602020204020303" pitchFamily="34" charset="-79"/>
                <a:ea typeface="Futura"/>
                <a:cs typeface="Futura Medium" panose="020B0602020204020303" pitchFamily="34" charset="-79"/>
                <a:sym typeface="Futura"/>
              </a:rPr>
              <a:t>Sentiment analysis</a:t>
            </a:r>
          </a:p>
          <a:p>
            <a:pPr algn="l">
              <a:lnSpc>
                <a:spcPts val="3499"/>
              </a:lnSpc>
            </a:pPr>
            <a:endParaRPr lang="en-US" sz="2499" dirty="0">
              <a:solidFill>
                <a:srgbClr val="58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algn="l">
              <a:lnSpc>
                <a:spcPts val="3499"/>
              </a:lnSpc>
            </a:pPr>
            <a:r>
              <a:rPr lang="en-US" sz="2200" b="1" dirty="0">
                <a:solidFill>
                  <a:srgbClr val="580000"/>
                </a:solidFill>
                <a:latin typeface="Futura Bold"/>
                <a:ea typeface="Futura Bold"/>
                <a:cs typeface="Futura Bold"/>
                <a:sym typeface="Futura Bold"/>
              </a:rPr>
              <a:t>Social Media Trust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User Behavior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Geography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Sensor Check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79702" y="4633852"/>
            <a:ext cx="3382273" cy="4318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200" b="1" dirty="0">
                <a:solidFill>
                  <a:srgbClr val="580000"/>
                </a:solidFill>
                <a:latin typeface="Futura Bold"/>
                <a:ea typeface="Futura Bold"/>
                <a:cs typeface="Futura Bold"/>
                <a:sym typeface="Futura Bold"/>
              </a:rPr>
              <a:t>Trust Score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Range: 0 - 3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58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algn="l">
              <a:lnSpc>
                <a:spcPts val="3359"/>
              </a:lnSpc>
            </a:pPr>
            <a:r>
              <a:rPr lang="en-US" sz="2200" b="1" dirty="0">
                <a:solidFill>
                  <a:srgbClr val="580000"/>
                </a:solidFill>
                <a:latin typeface="Futura Bold"/>
                <a:ea typeface="Futura Bold"/>
                <a:cs typeface="Futura Bold"/>
                <a:sym typeface="Futura Bold"/>
              </a:rPr>
              <a:t>Sentiment Distribution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Negative, Positive, Neutral Counts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58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algn="l">
              <a:lnSpc>
                <a:spcPts val="3359"/>
              </a:lnSpc>
            </a:pPr>
            <a:r>
              <a:rPr lang="en-US" sz="2200" b="1" dirty="0">
                <a:solidFill>
                  <a:srgbClr val="580000"/>
                </a:solidFill>
                <a:latin typeface="Futura Bold"/>
                <a:ea typeface="Futura Bold"/>
                <a:cs typeface="Futura Bold"/>
                <a:sym typeface="Futura Bold"/>
              </a:rPr>
              <a:t>Spam Post Count</a:t>
            </a:r>
          </a:p>
          <a:p>
            <a:pPr marL="518160" lvl="1" indent="-259080" algn="l">
              <a:buFont typeface="Arial"/>
              <a:buChar char="•"/>
            </a:pPr>
            <a:r>
              <a:rPr lang="en-US" sz="2200" dirty="0">
                <a:solidFill>
                  <a:srgbClr val="580000"/>
                </a:solidFill>
                <a:latin typeface="Futura"/>
                <a:ea typeface="Futura"/>
                <a:cs typeface="Futura"/>
                <a:sym typeface="Futura"/>
              </a:rPr>
              <a:t>Top 10 suspicious posts</a:t>
            </a:r>
          </a:p>
        </p:txBody>
      </p:sp>
      <p:sp>
        <p:nvSpPr>
          <p:cNvPr id="39" name="Freeform 39"/>
          <p:cNvSpPr/>
          <p:nvPr/>
        </p:nvSpPr>
        <p:spPr>
          <a:xfrm rot="3747462">
            <a:off x="-2296681" y="6627054"/>
            <a:ext cx="7348914" cy="4133764"/>
          </a:xfrm>
          <a:custGeom>
            <a:avLst/>
            <a:gdLst/>
            <a:ahLst/>
            <a:cxnLst/>
            <a:rect l="l" t="t" r="r" b="b"/>
            <a:pathLst>
              <a:path w="7348914" h="4133764">
                <a:moveTo>
                  <a:pt x="0" y="0"/>
                </a:moveTo>
                <a:lnTo>
                  <a:pt x="7348914" y="0"/>
                </a:lnTo>
                <a:lnTo>
                  <a:pt x="7348914" y="4133764"/>
                </a:lnTo>
                <a:lnTo>
                  <a:pt x="0" y="41337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30">
            <a:extLst>
              <a:ext uri="{FF2B5EF4-FFF2-40B4-BE49-F238E27FC236}">
                <a16:creationId xmlns:a16="http://schemas.microsoft.com/office/drawing/2014/main" id="{8920545B-4A77-EE7D-AFD6-39FB4D9A9002}"/>
              </a:ext>
            </a:extLst>
          </p:cNvPr>
          <p:cNvSpPr/>
          <p:nvPr/>
        </p:nvSpPr>
        <p:spPr>
          <a:xfrm rot="500748">
            <a:off x="16506491" y="748943"/>
            <a:ext cx="491183" cy="574184"/>
          </a:xfrm>
          <a:custGeom>
            <a:avLst/>
            <a:gdLst/>
            <a:ahLst/>
            <a:cxnLst/>
            <a:rect l="l" t="t" r="r" b="b"/>
            <a:pathLst>
              <a:path w="2422767" h="2832171">
                <a:moveTo>
                  <a:pt x="0" y="0"/>
                </a:moveTo>
                <a:lnTo>
                  <a:pt x="2422767" y="0"/>
                </a:lnTo>
                <a:lnTo>
                  <a:pt x="2422767" y="2832171"/>
                </a:lnTo>
                <a:lnTo>
                  <a:pt x="0" y="2832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921" r="-164121" b="-2559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C -0.00243 -0.00062 -0.01085 -0.00108 -0.01389 -0.00108 C -0.0329 -0.00108 -0.05208 0.00879 -0.05208 0.01867 C -0.05208 0.01358 -0.06146 0.00879 -0.07066 0.00879 C -0.08012 0.00879 -0.0829 0.01697 -0.08915 0.0186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2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4216" y="1933321"/>
            <a:ext cx="1334944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A42019"/>
                </a:solidFill>
                <a:latin typeface="Futura"/>
                <a:ea typeface="Futura"/>
                <a:cs typeface="Futura"/>
                <a:sym typeface="Futura"/>
              </a:rPr>
              <a:t>Scans the board for threats —</a:t>
            </a:r>
            <a:r>
              <a:rPr lang="en-US" sz="2999" i="1">
                <a:solidFill>
                  <a:srgbClr val="A42019"/>
                </a:solidFill>
                <a:latin typeface="Futura Italics"/>
                <a:ea typeface="Futura Italics"/>
                <a:cs typeface="Futura Italics"/>
                <a:sym typeface="Futura Italics"/>
              </a:rPr>
              <a:t> fast</a:t>
            </a:r>
            <a:r>
              <a:rPr lang="en-US" sz="2999">
                <a:solidFill>
                  <a:srgbClr val="A42019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>
            <a:off x="7109773" y="2933482"/>
            <a:ext cx="4193531" cy="6324818"/>
          </a:xfrm>
          <a:custGeom>
            <a:avLst/>
            <a:gdLst/>
            <a:ahLst/>
            <a:cxnLst/>
            <a:rect l="l" t="t" r="r" b="b"/>
            <a:pathLst>
              <a:path w="4068453" h="6324818">
                <a:moveTo>
                  <a:pt x="0" y="0"/>
                </a:moveTo>
                <a:lnTo>
                  <a:pt x="4068454" y="0"/>
                </a:lnTo>
                <a:lnTo>
                  <a:pt x="4068454" y="6324818"/>
                </a:lnTo>
                <a:lnTo>
                  <a:pt x="0" y="63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98969" y="2933482"/>
            <a:ext cx="4068453" cy="6324818"/>
          </a:xfrm>
          <a:custGeom>
            <a:avLst/>
            <a:gdLst/>
            <a:ahLst/>
            <a:cxnLst/>
            <a:rect l="l" t="t" r="r" b="b"/>
            <a:pathLst>
              <a:path w="4068453" h="6324818">
                <a:moveTo>
                  <a:pt x="0" y="0"/>
                </a:moveTo>
                <a:lnTo>
                  <a:pt x="4068453" y="0"/>
                </a:lnTo>
                <a:lnTo>
                  <a:pt x="4068453" y="6324818"/>
                </a:lnTo>
                <a:lnTo>
                  <a:pt x="0" y="63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306724" y="9776624"/>
            <a:ext cx="14981276" cy="510376"/>
            <a:chOff x="0" y="0"/>
            <a:chExt cx="3945686" cy="1344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45686" cy="134420"/>
            </a:xfrm>
            <a:custGeom>
              <a:avLst/>
              <a:gdLst/>
              <a:ahLst/>
              <a:cxnLst/>
              <a:rect l="l" t="t" r="r" b="b"/>
              <a:pathLst>
                <a:path w="3945686" h="134420">
                  <a:moveTo>
                    <a:pt x="0" y="0"/>
                  </a:moveTo>
                  <a:lnTo>
                    <a:pt x="3945686" y="0"/>
                  </a:lnTo>
                  <a:lnTo>
                    <a:pt x="3945686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EC1A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945686" cy="201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26269" y="2933482"/>
            <a:ext cx="4193531" cy="6324818"/>
          </a:xfrm>
          <a:custGeom>
            <a:avLst/>
            <a:gdLst/>
            <a:ahLst/>
            <a:cxnLst/>
            <a:rect l="l" t="t" r="r" b="b"/>
            <a:pathLst>
              <a:path w="4068453" h="6324818">
                <a:moveTo>
                  <a:pt x="0" y="0"/>
                </a:moveTo>
                <a:lnTo>
                  <a:pt x="4068453" y="0"/>
                </a:lnTo>
                <a:lnTo>
                  <a:pt x="4068453" y="6324818"/>
                </a:lnTo>
                <a:lnTo>
                  <a:pt x="0" y="63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311755" y="4823387"/>
            <a:ext cx="3086100" cy="3911504"/>
            <a:chOff x="0" y="0"/>
            <a:chExt cx="812800" cy="10301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30191"/>
            </a:xfrm>
            <a:custGeom>
              <a:avLst/>
              <a:gdLst/>
              <a:ahLst/>
              <a:cxnLst/>
              <a:rect l="l" t="t" r="r" b="b"/>
              <a:pathLst>
                <a:path w="812800" h="1030191">
                  <a:moveTo>
                    <a:pt x="0" y="0"/>
                  </a:moveTo>
                  <a:lnTo>
                    <a:pt x="812800" y="0"/>
                  </a:lnTo>
                  <a:lnTo>
                    <a:pt x="812800" y="1030191"/>
                  </a:lnTo>
                  <a:lnTo>
                    <a:pt x="0" y="1030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108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8942600" y="-7382489"/>
            <a:ext cx="9049111" cy="9049111"/>
          </a:xfrm>
          <a:custGeom>
            <a:avLst/>
            <a:gdLst/>
            <a:ahLst/>
            <a:cxnLst/>
            <a:rect l="l" t="t" r="r" b="b"/>
            <a:pathLst>
              <a:path w="9049111" h="9049111">
                <a:moveTo>
                  <a:pt x="0" y="0"/>
                </a:moveTo>
                <a:lnTo>
                  <a:pt x="9049111" y="0"/>
                </a:lnTo>
                <a:lnTo>
                  <a:pt x="9049111" y="9049110"/>
                </a:lnTo>
                <a:lnTo>
                  <a:pt x="0" y="9049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894216" y="1019175"/>
            <a:ext cx="3630216" cy="1097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The “Car”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42270" y="9807022"/>
            <a:ext cx="1334944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Coverage: 50,000+ sensor readings grouped by zone/hour | View model logic in Appendix Slide 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469280" y="3662436"/>
            <a:ext cx="2768530" cy="817738"/>
            <a:chOff x="0" y="0"/>
            <a:chExt cx="729160" cy="2153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E75F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59735" y="3662436"/>
            <a:ext cx="2768530" cy="817738"/>
            <a:chOff x="0" y="0"/>
            <a:chExt cx="729160" cy="2153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E75F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54652" y="3662436"/>
            <a:ext cx="2768530" cy="817738"/>
            <a:chOff x="0" y="0"/>
            <a:chExt cx="729160" cy="21537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E75F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615811" y="3766583"/>
            <a:ext cx="260453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INPUTS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04269" y="3787229"/>
            <a:ext cx="260453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LOGIC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30851" y="3787229"/>
            <a:ext cx="260453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OUTPUTS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890070" y="4823387"/>
            <a:ext cx="3086100" cy="3911504"/>
            <a:chOff x="0" y="0"/>
            <a:chExt cx="812800" cy="10301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030191"/>
            </a:xfrm>
            <a:custGeom>
              <a:avLst/>
              <a:gdLst/>
              <a:ahLst/>
              <a:cxnLst/>
              <a:rect l="l" t="t" r="r" b="b"/>
              <a:pathLst>
                <a:path w="812800" h="1030191">
                  <a:moveTo>
                    <a:pt x="0" y="0"/>
                  </a:moveTo>
                  <a:lnTo>
                    <a:pt x="812800" y="0"/>
                  </a:lnTo>
                  <a:lnTo>
                    <a:pt x="812800" y="1030191"/>
                  </a:lnTo>
                  <a:lnTo>
                    <a:pt x="0" y="1030191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108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-428248" flipH="1">
            <a:off x="14564380" y="7722987"/>
            <a:ext cx="3832536" cy="2258549"/>
          </a:xfrm>
          <a:custGeom>
            <a:avLst/>
            <a:gdLst/>
            <a:ahLst/>
            <a:cxnLst/>
            <a:rect l="l" t="t" r="r" b="b"/>
            <a:pathLst>
              <a:path w="3832536" h="2258549">
                <a:moveTo>
                  <a:pt x="3832536" y="0"/>
                </a:moveTo>
                <a:lnTo>
                  <a:pt x="0" y="0"/>
                </a:lnTo>
                <a:lnTo>
                  <a:pt x="0" y="2258549"/>
                </a:lnTo>
                <a:lnTo>
                  <a:pt x="3832536" y="2258549"/>
                </a:lnTo>
                <a:lnTo>
                  <a:pt x="3832536" y="0"/>
                </a:lnTo>
                <a:close/>
              </a:path>
            </a:pathLst>
          </a:custGeom>
          <a:blipFill>
            <a:blip r:embed="rId5"/>
            <a:stretch>
              <a:fillRect l="-35971" t="-303597" r="-115488" b="-231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10800000">
            <a:off x="13829314" y="472789"/>
            <a:ext cx="1513523" cy="1193832"/>
          </a:xfrm>
          <a:custGeom>
            <a:avLst/>
            <a:gdLst/>
            <a:ahLst/>
            <a:cxnLst/>
            <a:rect l="l" t="t" r="r" b="b"/>
            <a:pathLst>
              <a:path w="1513523" h="1193832">
                <a:moveTo>
                  <a:pt x="0" y="0"/>
                </a:moveTo>
                <a:lnTo>
                  <a:pt x="1513524" y="0"/>
                </a:lnTo>
                <a:lnTo>
                  <a:pt x="1513524" y="1193832"/>
                </a:lnTo>
                <a:lnTo>
                  <a:pt x="0" y="1193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5013" r="-322870" b="-6579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10800000">
            <a:off x="16053840" y="472789"/>
            <a:ext cx="775094" cy="1193832"/>
          </a:xfrm>
          <a:custGeom>
            <a:avLst/>
            <a:gdLst/>
            <a:ahLst/>
            <a:cxnLst/>
            <a:rect l="l" t="t" r="r" b="b"/>
            <a:pathLst>
              <a:path w="775094" h="1193832">
                <a:moveTo>
                  <a:pt x="0" y="0"/>
                </a:moveTo>
                <a:lnTo>
                  <a:pt x="775094" y="0"/>
                </a:lnTo>
                <a:lnTo>
                  <a:pt x="775094" y="1193832"/>
                </a:lnTo>
                <a:lnTo>
                  <a:pt x="0" y="1193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153" r="-916332" b="-6579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7600950" y="4823387"/>
            <a:ext cx="3086100" cy="3911504"/>
            <a:chOff x="0" y="0"/>
            <a:chExt cx="812800" cy="10301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030191"/>
            </a:xfrm>
            <a:custGeom>
              <a:avLst/>
              <a:gdLst/>
              <a:ahLst/>
              <a:cxnLst/>
              <a:rect l="l" t="t" r="r" b="b"/>
              <a:pathLst>
                <a:path w="812800" h="1030191">
                  <a:moveTo>
                    <a:pt x="0" y="0"/>
                  </a:moveTo>
                  <a:lnTo>
                    <a:pt x="812800" y="0"/>
                  </a:lnTo>
                  <a:lnTo>
                    <a:pt x="812800" y="1030191"/>
                  </a:lnTo>
                  <a:lnTo>
                    <a:pt x="0" y="1030191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108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216458" y="4745341"/>
            <a:ext cx="3403245" cy="3918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Sensor Readings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Faulty/inactive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Weather Data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Anomaly flag (top 5%)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City Map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Infrastructure + heatmap</a:t>
            </a:r>
          </a:p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Disaster Events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Zone-level severity + casualties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626480" y="4765226"/>
            <a:ext cx="3138411" cy="4342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00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Sensor Risk Score</a:t>
            </a:r>
          </a:p>
          <a:p>
            <a:pPr marL="485775" lvl="1" indent="-242888" algn="l">
              <a:lnSpc>
                <a:spcPts val="3149"/>
              </a:lnSpc>
              <a:buFont typeface="Arial"/>
              <a:buChar char="•"/>
            </a:pPr>
            <a:r>
              <a:rPr lang="en-US" sz="2200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Faulty/inactive % over total sensors</a:t>
            </a:r>
          </a:p>
          <a:p>
            <a:pPr algn="l">
              <a:lnSpc>
                <a:spcPts val="3149"/>
              </a:lnSpc>
            </a:pPr>
            <a:r>
              <a:rPr lang="en-US" sz="2200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Rolling Zone Aggregation</a:t>
            </a:r>
          </a:p>
          <a:p>
            <a:pPr marL="485775" lvl="1" indent="-242888" algn="l">
              <a:lnSpc>
                <a:spcPts val="3149"/>
              </a:lnSpc>
              <a:buFont typeface="Arial"/>
              <a:buChar char="•"/>
            </a:pPr>
            <a:r>
              <a:rPr lang="en-US" sz="2200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Compare live &amp; historical baseline</a:t>
            </a:r>
          </a:p>
          <a:p>
            <a:pPr algn="l">
              <a:lnSpc>
                <a:spcPts val="3149"/>
              </a:lnSpc>
            </a:pPr>
            <a:r>
              <a:rPr lang="en-US" sz="2200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Combined Risk</a:t>
            </a:r>
          </a:p>
          <a:p>
            <a:pPr marL="485775" lvl="1" indent="-242888" algn="l">
              <a:buFont typeface="Arial"/>
              <a:buChar char="•"/>
            </a:pPr>
            <a:r>
              <a:rPr lang="en-US" sz="2200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Weighted sum: severity, sensor risk, casualties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53597" y="4759792"/>
            <a:ext cx="3170638" cy="301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200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Sensor Risk Score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200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Normalized %</a:t>
            </a:r>
          </a:p>
          <a:p>
            <a:pPr algn="l">
              <a:lnSpc>
                <a:spcPts val="3359"/>
              </a:lnSpc>
            </a:pPr>
            <a:r>
              <a:rPr lang="en-US" sz="2200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Avg. Severity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200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Mean of all past disasters in zone</a:t>
            </a:r>
          </a:p>
          <a:p>
            <a:pPr algn="l">
              <a:lnSpc>
                <a:spcPts val="3359"/>
              </a:lnSpc>
            </a:pPr>
            <a:r>
              <a:rPr lang="en-US" sz="2200" b="1" dirty="0">
                <a:solidFill>
                  <a:srgbClr val="B31300"/>
                </a:solidFill>
                <a:latin typeface="Futura Bold"/>
                <a:ea typeface="Futura Bold"/>
                <a:cs typeface="Futura Bold"/>
                <a:sym typeface="Futura Bold"/>
              </a:rPr>
              <a:t>Combined Risk Score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200" dirty="0">
                <a:solidFill>
                  <a:srgbClr val="B31300"/>
                </a:solidFill>
                <a:latin typeface="Futura"/>
                <a:ea typeface="Futura"/>
                <a:cs typeface="Futura"/>
                <a:sym typeface="Futura"/>
              </a:rPr>
              <a:t>Final score per zone</a:t>
            </a:r>
          </a:p>
        </p:txBody>
      </p:sp>
      <p:sp>
        <p:nvSpPr>
          <p:cNvPr id="39" name="Freeform 39"/>
          <p:cNvSpPr/>
          <p:nvPr/>
        </p:nvSpPr>
        <p:spPr>
          <a:xfrm rot="3747462">
            <a:off x="-2468131" y="6627054"/>
            <a:ext cx="7348914" cy="4133764"/>
          </a:xfrm>
          <a:custGeom>
            <a:avLst/>
            <a:gdLst/>
            <a:ahLst/>
            <a:cxnLst/>
            <a:rect l="l" t="t" r="r" b="b"/>
            <a:pathLst>
              <a:path w="7348914" h="4133764">
                <a:moveTo>
                  <a:pt x="0" y="0"/>
                </a:moveTo>
                <a:lnTo>
                  <a:pt x="7348914" y="0"/>
                </a:lnTo>
                <a:lnTo>
                  <a:pt x="7348914" y="4133764"/>
                </a:lnTo>
                <a:lnTo>
                  <a:pt x="0" y="41337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30">
            <a:extLst>
              <a:ext uri="{FF2B5EF4-FFF2-40B4-BE49-F238E27FC236}">
                <a16:creationId xmlns:a16="http://schemas.microsoft.com/office/drawing/2014/main" id="{A58C2FA0-43FF-53E6-6B7B-13FA8A9264BB}"/>
              </a:ext>
            </a:extLst>
          </p:cNvPr>
          <p:cNvSpPr/>
          <p:nvPr/>
        </p:nvSpPr>
        <p:spPr>
          <a:xfrm rot="-428248" flipH="1">
            <a:off x="16278221" y="910435"/>
            <a:ext cx="791359" cy="466355"/>
          </a:xfrm>
          <a:custGeom>
            <a:avLst/>
            <a:gdLst/>
            <a:ahLst/>
            <a:cxnLst/>
            <a:rect l="l" t="t" r="r" b="b"/>
            <a:pathLst>
              <a:path w="3832536" h="2258549">
                <a:moveTo>
                  <a:pt x="3832536" y="0"/>
                </a:moveTo>
                <a:lnTo>
                  <a:pt x="0" y="0"/>
                </a:lnTo>
                <a:lnTo>
                  <a:pt x="0" y="2258549"/>
                </a:lnTo>
                <a:lnTo>
                  <a:pt x="3832536" y="2258549"/>
                </a:lnTo>
                <a:lnTo>
                  <a:pt x="3832536" y="0"/>
                </a:lnTo>
                <a:close/>
              </a:path>
            </a:pathLst>
          </a:custGeom>
          <a:blipFill>
            <a:blip r:embed="rId5"/>
            <a:stretch>
              <a:fillRect l="-35971" t="-303597" r="-115488" b="-2310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092 C -0.00408 -0.0088 -0.03689 -0.02701 -0.05243 -0.02484 C -0.06814 -0.02268 -0.0816 0.00679 -0.09427 0.01219 C -0.10695 0.01775 -0.10347 -0.0125 -0.11146 -0.01682 C -0.12405 -0.01898 -0.12934 -0.02006 -0.13629 0.0100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14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4216" y="1933321"/>
            <a:ext cx="1334944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C30071"/>
                </a:solidFill>
                <a:latin typeface="Futura"/>
                <a:ea typeface="Futura"/>
                <a:cs typeface="Futura"/>
                <a:sym typeface="Futura"/>
              </a:rPr>
              <a:t>Alerts the city to cascading patterns no one else sees.</a:t>
            </a:r>
          </a:p>
        </p:txBody>
      </p:sp>
      <p:sp>
        <p:nvSpPr>
          <p:cNvPr id="3" name="Freeform 3"/>
          <p:cNvSpPr/>
          <p:nvPr/>
        </p:nvSpPr>
        <p:spPr>
          <a:xfrm>
            <a:off x="1894216" y="2913437"/>
            <a:ext cx="4196548" cy="6523954"/>
          </a:xfrm>
          <a:custGeom>
            <a:avLst/>
            <a:gdLst/>
            <a:ahLst/>
            <a:cxnLst/>
            <a:rect l="l" t="t" r="r" b="b"/>
            <a:pathLst>
              <a:path w="4196548" h="6523954">
                <a:moveTo>
                  <a:pt x="0" y="0"/>
                </a:moveTo>
                <a:lnTo>
                  <a:pt x="4196548" y="0"/>
                </a:lnTo>
                <a:lnTo>
                  <a:pt x="4196548" y="6523954"/>
                </a:lnTo>
                <a:lnTo>
                  <a:pt x="0" y="652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226672" y="2913437"/>
            <a:ext cx="4196548" cy="6523954"/>
          </a:xfrm>
          <a:custGeom>
            <a:avLst/>
            <a:gdLst/>
            <a:ahLst/>
            <a:cxnLst/>
            <a:rect l="l" t="t" r="r" b="b"/>
            <a:pathLst>
              <a:path w="4196548" h="6523954">
                <a:moveTo>
                  <a:pt x="0" y="0"/>
                </a:moveTo>
                <a:lnTo>
                  <a:pt x="4196548" y="0"/>
                </a:lnTo>
                <a:lnTo>
                  <a:pt x="4196548" y="6523954"/>
                </a:lnTo>
                <a:lnTo>
                  <a:pt x="0" y="652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401826" y="2913437"/>
            <a:ext cx="4196548" cy="6523954"/>
          </a:xfrm>
          <a:custGeom>
            <a:avLst/>
            <a:gdLst/>
            <a:ahLst/>
            <a:cxnLst/>
            <a:rect l="l" t="t" r="r" b="b"/>
            <a:pathLst>
              <a:path w="4196548" h="6523954">
                <a:moveTo>
                  <a:pt x="0" y="0"/>
                </a:moveTo>
                <a:lnTo>
                  <a:pt x="4196548" y="0"/>
                </a:lnTo>
                <a:lnTo>
                  <a:pt x="4196548" y="6523954"/>
                </a:lnTo>
                <a:lnTo>
                  <a:pt x="0" y="652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306724" y="9776624"/>
            <a:ext cx="14981276" cy="510376"/>
            <a:chOff x="0" y="0"/>
            <a:chExt cx="3945686" cy="1344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45686" cy="134420"/>
            </a:xfrm>
            <a:custGeom>
              <a:avLst/>
              <a:gdLst/>
              <a:ahLst/>
              <a:cxnLst/>
              <a:rect l="l" t="t" r="r" b="b"/>
              <a:pathLst>
                <a:path w="3945686" h="134420">
                  <a:moveTo>
                    <a:pt x="0" y="0"/>
                  </a:moveTo>
                  <a:lnTo>
                    <a:pt x="3945686" y="0"/>
                  </a:lnTo>
                  <a:lnTo>
                    <a:pt x="3945686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C300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3945686" cy="201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74746" y="4700635"/>
            <a:ext cx="3168258" cy="4583920"/>
            <a:chOff x="-6667" y="0"/>
            <a:chExt cx="808968" cy="11704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2301" cy="1089523"/>
            </a:xfrm>
            <a:custGeom>
              <a:avLst/>
              <a:gdLst/>
              <a:ahLst/>
              <a:cxnLst/>
              <a:rect l="l" t="t" r="r" b="b"/>
              <a:pathLst>
                <a:path w="802301" h="1089523">
                  <a:moveTo>
                    <a:pt x="0" y="0"/>
                  </a:moveTo>
                  <a:lnTo>
                    <a:pt x="802301" y="0"/>
                  </a:lnTo>
                  <a:lnTo>
                    <a:pt x="802301" y="1089523"/>
                  </a:lnTo>
                  <a:lnTo>
                    <a:pt x="0" y="1089523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6667" y="23764"/>
              <a:ext cx="802301" cy="114667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075"/>
                </a:lnSpc>
              </a:pPr>
              <a:r>
                <a:rPr lang="en-US" sz="2200" b="1" dirty="0">
                  <a:solidFill>
                    <a:srgbClr val="E75E9B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Filtering Noise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Faulty Sensor Data</a:t>
              </a:r>
            </a:p>
            <a:p>
              <a:pPr algn="l">
                <a:lnSpc>
                  <a:spcPts val="3075"/>
                </a:lnSpc>
              </a:pPr>
              <a:endParaRPr lang="en-US" sz="2200" dirty="0">
                <a:solidFill>
                  <a:srgbClr val="E75E9B"/>
                </a:solidFill>
                <a:latin typeface="Futura"/>
                <a:ea typeface="Futura"/>
                <a:cs typeface="Futura"/>
                <a:sym typeface="Futura"/>
              </a:endParaRPr>
            </a:p>
            <a:p>
              <a:pPr algn="l">
                <a:lnSpc>
                  <a:spcPts val="3075"/>
                </a:lnSpc>
              </a:pPr>
              <a:r>
                <a:rPr lang="en-US" sz="2200" b="1" dirty="0">
                  <a:solidFill>
                    <a:srgbClr val="E75E9B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Uncovering Hidden Patterns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Energy Data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Weather Data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8942600" y="-7382489"/>
            <a:ext cx="9049111" cy="9049111"/>
          </a:xfrm>
          <a:custGeom>
            <a:avLst/>
            <a:gdLst/>
            <a:ahLst/>
            <a:cxnLst/>
            <a:rect l="l" t="t" r="r" b="b"/>
            <a:pathLst>
              <a:path w="9049111" h="9049111">
                <a:moveTo>
                  <a:pt x="0" y="0"/>
                </a:moveTo>
                <a:lnTo>
                  <a:pt x="9049111" y="0"/>
                </a:lnTo>
                <a:lnTo>
                  <a:pt x="9049111" y="9049110"/>
                </a:lnTo>
                <a:lnTo>
                  <a:pt x="0" y="9049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894216" y="1019175"/>
            <a:ext cx="3935611" cy="1097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The “Dog”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03801" y="9825253"/>
            <a:ext cx="13787909" cy="33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Detected anomalies roughly align with past events in 87% of validation cases| View model logic in Appendix Slide 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563342" y="3665342"/>
            <a:ext cx="2855697" cy="843484"/>
            <a:chOff x="0" y="0"/>
            <a:chExt cx="729160" cy="2153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E75E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97097" y="3665342"/>
            <a:ext cx="2855697" cy="843484"/>
            <a:chOff x="0" y="0"/>
            <a:chExt cx="729160" cy="2153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E75E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78153" y="3665342"/>
            <a:ext cx="2855697" cy="843484"/>
            <a:chOff x="0" y="0"/>
            <a:chExt cx="729160" cy="21537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E75E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647920" y="3754016"/>
            <a:ext cx="2686541" cy="5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3"/>
              </a:lnSpc>
            </a:pPr>
            <a:r>
              <a:rPr lang="en-US" sz="2888" b="1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INPUTS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81675" y="3754016"/>
            <a:ext cx="2686541" cy="5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3"/>
              </a:lnSpc>
            </a:pPr>
            <a:r>
              <a:rPr lang="en-US" sz="2888" b="1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LOGIC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56752" y="3754016"/>
            <a:ext cx="2686541" cy="5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3"/>
              </a:lnSpc>
            </a:pPr>
            <a:r>
              <a:rPr lang="en-US" sz="2888" b="1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OUTPUTS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753872" y="4700635"/>
            <a:ext cx="3167600" cy="4636088"/>
            <a:chOff x="0" y="0"/>
            <a:chExt cx="808800" cy="118375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02301" cy="1103916"/>
            </a:xfrm>
            <a:custGeom>
              <a:avLst/>
              <a:gdLst/>
              <a:ahLst/>
              <a:cxnLst/>
              <a:rect l="l" t="t" r="r" b="b"/>
              <a:pathLst>
                <a:path w="802301" h="1103916">
                  <a:moveTo>
                    <a:pt x="0" y="0"/>
                  </a:moveTo>
                  <a:lnTo>
                    <a:pt x="802301" y="0"/>
                  </a:lnTo>
                  <a:lnTo>
                    <a:pt x="802301" y="1103916"/>
                  </a:lnTo>
                  <a:lnTo>
                    <a:pt x="0" y="1103916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499" y="22691"/>
              <a:ext cx="802301" cy="116106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075"/>
                </a:lnSpc>
              </a:pPr>
              <a:r>
                <a:rPr lang="en-US" sz="2200" b="1" dirty="0">
                  <a:solidFill>
                    <a:srgbClr val="E75E9B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Anomaly Detection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Unusual Data     Changes</a:t>
              </a:r>
            </a:p>
            <a:p>
              <a:pPr algn="l">
                <a:lnSpc>
                  <a:spcPts val="2337"/>
                </a:lnSpc>
              </a:pPr>
              <a:endParaRPr lang="en-US" sz="2200" dirty="0">
                <a:solidFill>
                  <a:srgbClr val="E75E9B"/>
                </a:solidFill>
                <a:latin typeface="Futura"/>
                <a:ea typeface="Futura"/>
                <a:cs typeface="Futura"/>
                <a:sym typeface="Futura"/>
              </a:endParaRPr>
            </a:p>
            <a:p>
              <a:pPr algn="l">
                <a:lnSpc>
                  <a:spcPts val="3075"/>
                </a:lnSpc>
              </a:pPr>
              <a:r>
                <a:rPr lang="en-US" sz="2200" b="1" dirty="0">
                  <a:solidFill>
                    <a:srgbClr val="E75E9B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LSTMs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Sequential events</a:t>
              </a:r>
            </a:p>
            <a:p>
              <a:pPr algn="l">
                <a:lnSpc>
                  <a:spcPts val="2337"/>
                </a:lnSpc>
              </a:pPr>
              <a:endParaRPr lang="en-US" sz="2200" dirty="0">
                <a:solidFill>
                  <a:srgbClr val="E75E9B"/>
                </a:solidFill>
                <a:latin typeface="Futura"/>
                <a:ea typeface="Futura"/>
                <a:cs typeface="Futura"/>
                <a:sym typeface="Futura"/>
              </a:endParaRPr>
            </a:p>
            <a:p>
              <a:pPr algn="l">
                <a:lnSpc>
                  <a:spcPts val="3075"/>
                </a:lnSpc>
              </a:pPr>
              <a:r>
                <a:rPr lang="en-US" sz="2200" b="1" dirty="0">
                  <a:solidFill>
                    <a:srgbClr val="E75E9B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GNNs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Spatial risk considerations</a:t>
              </a:r>
            </a:p>
            <a:p>
              <a:pPr algn="ctr">
                <a:lnSpc>
                  <a:spcPts val="3075"/>
                </a:lnSpc>
              </a:pPr>
              <a:endParaRPr lang="en-US" sz="2500" dirty="0">
                <a:solidFill>
                  <a:srgbClr val="E75E9B"/>
                </a:solidFill>
                <a:latin typeface="Futura"/>
                <a:ea typeface="Futura"/>
                <a:cs typeface="Futura"/>
                <a:sym typeface="Futura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49586" y="4700635"/>
            <a:ext cx="3201007" cy="4527782"/>
            <a:chOff x="0" y="0"/>
            <a:chExt cx="817330" cy="11561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02301" cy="1089523"/>
            </a:xfrm>
            <a:custGeom>
              <a:avLst/>
              <a:gdLst/>
              <a:ahLst/>
              <a:cxnLst/>
              <a:rect l="l" t="t" r="r" b="b"/>
              <a:pathLst>
                <a:path w="802301" h="1089523">
                  <a:moveTo>
                    <a:pt x="0" y="0"/>
                  </a:moveTo>
                  <a:lnTo>
                    <a:pt x="802301" y="0"/>
                  </a:lnTo>
                  <a:lnTo>
                    <a:pt x="802301" y="1089523"/>
                  </a:lnTo>
                  <a:lnTo>
                    <a:pt x="0" y="1089523"/>
                  </a:lnTo>
                  <a:close/>
                </a:path>
              </a:pathLst>
            </a:custGeom>
            <a:solidFill>
              <a:srgbClr val="FFFF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5029" y="9430"/>
              <a:ext cx="802301" cy="114667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075"/>
                </a:lnSpc>
              </a:pPr>
              <a:r>
                <a:rPr lang="en-US" sz="2200" b="1" dirty="0">
                  <a:solidFill>
                    <a:srgbClr val="E75E9B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Cascade Score 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Weighted Sum of LSTM and GNN cascade risk (0-1)</a:t>
              </a:r>
            </a:p>
            <a:p>
              <a:pPr algn="l">
                <a:lnSpc>
                  <a:spcPts val="3075"/>
                </a:lnSpc>
              </a:pPr>
              <a:endParaRPr lang="en-US" sz="2200" dirty="0">
                <a:solidFill>
                  <a:srgbClr val="E75E9B"/>
                </a:solidFill>
                <a:latin typeface="Futura"/>
                <a:ea typeface="Futura"/>
                <a:cs typeface="Futura"/>
                <a:sym typeface="Futura"/>
              </a:endParaRPr>
            </a:p>
            <a:p>
              <a:pPr algn="l">
                <a:lnSpc>
                  <a:spcPts val="3075"/>
                </a:lnSpc>
              </a:pPr>
              <a:r>
                <a:rPr lang="en-US" sz="2200" b="1" dirty="0">
                  <a:solidFill>
                    <a:srgbClr val="E75E9B"/>
                  </a:solidFill>
                  <a:latin typeface="Futura Bold"/>
                  <a:ea typeface="Futura Bold"/>
                  <a:cs typeface="Futura Bold"/>
                  <a:sym typeface="Futura Bold"/>
                </a:rPr>
                <a:t>Anomaly Flags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Sensor Readings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Energy Use</a:t>
              </a:r>
            </a:p>
            <a:p>
              <a:pPr marL="539751" lvl="1" indent="-269876" algn="l">
                <a:lnSpc>
                  <a:spcPts val="3075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E75E9B"/>
                  </a:solidFill>
                  <a:latin typeface="Futura"/>
                  <a:ea typeface="Futura"/>
                  <a:cs typeface="Futura"/>
                  <a:sym typeface="Futura"/>
                </a:rPr>
                <a:t>Weather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14640765" y="7229261"/>
            <a:ext cx="3350945" cy="2802551"/>
          </a:xfrm>
          <a:custGeom>
            <a:avLst/>
            <a:gdLst/>
            <a:ahLst/>
            <a:cxnLst/>
            <a:rect l="l" t="t" r="r" b="b"/>
            <a:pathLst>
              <a:path w="3350945" h="2802551">
                <a:moveTo>
                  <a:pt x="0" y="0"/>
                </a:moveTo>
                <a:lnTo>
                  <a:pt x="3350946" y="0"/>
                </a:lnTo>
                <a:lnTo>
                  <a:pt x="3350946" y="2802551"/>
                </a:lnTo>
                <a:lnTo>
                  <a:pt x="0" y="2802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3174" r="-223676" b="-1238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-5400000">
            <a:off x="13970793" y="306579"/>
            <a:ext cx="1217452" cy="1502632"/>
          </a:xfrm>
          <a:custGeom>
            <a:avLst/>
            <a:gdLst/>
            <a:ahLst/>
            <a:cxnLst/>
            <a:rect l="l" t="t" r="r" b="b"/>
            <a:pathLst>
              <a:path w="1217452" h="1502632">
                <a:moveTo>
                  <a:pt x="0" y="0"/>
                </a:moveTo>
                <a:lnTo>
                  <a:pt x="1217452" y="0"/>
                </a:lnTo>
                <a:lnTo>
                  <a:pt x="1217452" y="1502633"/>
                </a:lnTo>
                <a:lnTo>
                  <a:pt x="0" y="1502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1099" r="-655098" b="-1806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-5400000">
            <a:off x="15816143" y="678781"/>
            <a:ext cx="1217452" cy="758229"/>
          </a:xfrm>
          <a:custGeom>
            <a:avLst/>
            <a:gdLst/>
            <a:ahLst/>
            <a:cxnLst/>
            <a:rect l="l" t="t" r="r" b="b"/>
            <a:pathLst>
              <a:path w="1217452" h="758229">
                <a:moveTo>
                  <a:pt x="0" y="0"/>
                </a:moveTo>
                <a:lnTo>
                  <a:pt x="1217452" y="0"/>
                </a:lnTo>
                <a:lnTo>
                  <a:pt x="1217452" y="758229"/>
                </a:lnTo>
                <a:lnTo>
                  <a:pt x="0" y="758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54426" r="-655098" b="-1579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rot="3747462">
            <a:off x="-2296681" y="6627054"/>
            <a:ext cx="7348914" cy="4133764"/>
          </a:xfrm>
          <a:custGeom>
            <a:avLst/>
            <a:gdLst/>
            <a:ahLst/>
            <a:cxnLst/>
            <a:rect l="l" t="t" r="r" b="b"/>
            <a:pathLst>
              <a:path w="7348914" h="4133764">
                <a:moveTo>
                  <a:pt x="0" y="0"/>
                </a:moveTo>
                <a:lnTo>
                  <a:pt x="7348914" y="0"/>
                </a:lnTo>
                <a:lnTo>
                  <a:pt x="7348914" y="4133764"/>
                </a:lnTo>
                <a:lnTo>
                  <a:pt x="0" y="41337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3">
            <a:extLst>
              <a:ext uri="{FF2B5EF4-FFF2-40B4-BE49-F238E27FC236}">
                <a16:creationId xmlns:a16="http://schemas.microsoft.com/office/drawing/2014/main" id="{14F18591-11C4-E838-8893-9AD894895B2F}"/>
              </a:ext>
            </a:extLst>
          </p:cNvPr>
          <p:cNvSpPr/>
          <p:nvPr/>
        </p:nvSpPr>
        <p:spPr>
          <a:xfrm>
            <a:off x="16256824" y="849609"/>
            <a:ext cx="683099" cy="571307"/>
          </a:xfrm>
          <a:custGeom>
            <a:avLst/>
            <a:gdLst/>
            <a:ahLst/>
            <a:cxnLst/>
            <a:rect l="l" t="t" r="r" b="b"/>
            <a:pathLst>
              <a:path w="3350945" h="2802551">
                <a:moveTo>
                  <a:pt x="0" y="0"/>
                </a:moveTo>
                <a:lnTo>
                  <a:pt x="3350946" y="0"/>
                </a:lnTo>
                <a:lnTo>
                  <a:pt x="3350946" y="2802551"/>
                </a:lnTo>
                <a:lnTo>
                  <a:pt x="0" y="2802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3174" r="-223676" b="-12383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0031 C -0.00443 -0.00833 -0.03802 -0.03441 -0.05191 -0.03256 C -0.06615 -0.03071 -0.07448 0.00648 -0.08464 0.0108 C -0.09566 0.01512 -0.10972 -0.04491 -0.12917 0.0050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8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4216" y="1933321"/>
            <a:ext cx="13349440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Synthesizes all inputs and makes the final judgement.</a:t>
            </a:r>
          </a:p>
        </p:txBody>
      </p:sp>
      <p:sp>
        <p:nvSpPr>
          <p:cNvPr id="3" name="Freeform 3"/>
          <p:cNvSpPr/>
          <p:nvPr/>
        </p:nvSpPr>
        <p:spPr>
          <a:xfrm>
            <a:off x="1820578" y="2933482"/>
            <a:ext cx="4068453" cy="6324818"/>
          </a:xfrm>
          <a:custGeom>
            <a:avLst/>
            <a:gdLst/>
            <a:ahLst/>
            <a:cxnLst/>
            <a:rect l="l" t="t" r="r" b="b"/>
            <a:pathLst>
              <a:path w="4068453" h="6324818">
                <a:moveTo>
                  <a:pt x="0" y="0"/>
                </a:moveTo>
                <a:lnTo>
                  <a:pt x="4068453" y="0"/>
                </a:lnTo>
                <a:lnTo>
                  <a:pt x="4068453" y="6324818"/>
                </a:lnTo>
                <a:lnTo>
                  <a:pt x="0" y="632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09773" y="2933482"/>
            <a:ext cx="4555978" cy="6324818"/>
          </a:xfrm>
          <a:custGeom>
            <a:avLst/>
            <a:gdLst/>
            <a:ahLst/>
            <a:cxnLst/>
            <a:rect l="l" t="t" r="r" b="b"/>
            <a:pathLst>
              <a:path w="4068453" h="6324818">
                <a:moveTo>
                  <a:pt x="0" y="0"/>
                </a:moveTo>
                <a:lnTo>
                  <a:pt x="4068454" y="0"/>
                </a:lnTo>
                <a:lnTo>
                  <a:pt x="4068454" y="6324818"/>
                </a:lnTo>
                <a:lnTo>
                  <a:pt x="0" y="6324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98969" y="2933482"/>
            <a:ext cx="4068453" cy="6324818"/>
          </a:xfrm>
          <a:custGeom>
            <a:avLst/>
            <a:gdLst/>
            <a:ahLst/>
            <a:cxnLst/>
            <a:rect l="l" t="t" r="r" b="b"/>
            <a:pathLst>
              <a:path w="4068453" h="6324818">
                <a:moveTo>
                  <a:pt x="0" y="0"/>
                </a:moveTo>
                <a:lnTo>
                  <a:pt x="4068453" y="0"/>
                </a:lnTo>
                <a:lnTo>
                  <a:pt x="4068453" y="6324818"/>
                </a:lnTo>
                <a:lnTo>
                  <a:pt x="0" y="6324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395029" y="9776624"/>
            <a:ext cx="14892971" cy="510376"/>
            <a:chOff x="0" y="0"/>
            <a:chExt cx="3922429" cy="1344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22428" cy="134420"/>
            </a:xfrm>
            <a:custGeom>
              <a:avLst/>
              <a:gdLst/>
              <a:ahLst/>
              <a:cxnLst/>
              <a:rect l="l" t="t" r="r" b="b"/>
              <a:pathLst>
                <a:path w="3922428" h="134420">
                  <a:moveTo>
                    <a:pt x="0" y="0"/>
                  </a:moveTo>
                  <a:lnTo>
                    <a:pt x="3922428" y="0"/>
                  </a:lnTo>
                  <a:lnTo>
                    <a:pt x="3922428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1FB3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3922429" cy="201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11755" y="4823387"/>
            <a:ext cx="3086100" cy="3911504"/>
            <a:chOff x="0" y="0"/>
            <a:chExt cx="812800" cy="10301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030191"/>
            </a:xfrm>
            <a:custGeom>
              <a:avLst/>
              <a:gdLst/>
              <a:ahLst/>
              <a:cxnLst/>
              <a:rect l="l" t="t" r="r" b="b"/>
              <a:pathLst>
                <a:path w="812800" h="1030191">
                  <a:moveTo>
                    <a:pt x="0" y="0"/>
                  </a:moveTo>
                  <a:lnTo>
                    <a:pt x="812800" y="0"/>
                  </a:lnTo>
                  <a:lnTo>
                    <a:pt x="812800" y="1030191"/>
                  </a:lnTo>
                  <a:lnTo>
                    <a:pt x="0" y="1030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108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3747462">
            <a:off x="-2296681" y="6627054"/>
            <a:ext cx="7348914" cy="4133764"/>
          </a:xfrm>
          <a:custGeom>
            <a:avLst/>
            <a:gdLst/>
            <a:ahLst/>
            <a:cxnLst/>
            <a:rect l="l" t="t" r="r" b="b"/>
            <a:pathLst>
              <a:path w="7348914" h="4133764">
                <a:moveTo>
                  <a:pt x="0" y="0"/>
                </a:moveTo>
                <a:lnTo>
                  <a:pt x="7348914" y="0"/>
                </a:lnTo>
                <a:lnTo>
                  <a:pt x="7348914" y="4133764"/>
                </a:lnTo>
                <a:lnTo>
                  <a:pt x="0" y="4133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400000">
            <a:off x="8942600" y="-7382489"/>
            <a:ext cx="9049111" cy="9049111"/>
          </a:xfrm>
          <a:custGeom>
            <a:avLst/>
            <a:gdLst/>
            <a:ahLst/>
            <a:cxnLst/>
            <a:rect l="l" t="t" r="r" b="b"/>
            <a:pathLst>
              <a:path w="9049111" h="9049111">
                <a:moveTo>
                  <a:pt x="0" y="0"/>
                </a:moveTo>
                <a:lnTo>
                  <a:pt x="9049111" y="0"/>
                </a:lnTo>
                <a:lnTo>
                  <a:pt x="9049111" y="9049110"/>
                </a:lnTo>
                <a:lnTo>
                  <a:pt x="0" y="9049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894216" y="1019175"/>
            <a:ext cx="3985915" cy="1097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The “Iron”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37646" y="9818178"/>
            <a:ext cx="13847439" cy="38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0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Predicted Latency: Output generated in &lt;10s after agent inputs | View model logic in Appendix Slide 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469280" y="3662436"/>
            <a:ext cx="2768530" cy="817738"/>
            <a:chOff x="0" y="0"/>
            <a:chExt cx="729160" cy="2153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5AC5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23652" y="3584671"/>
            <a:ext cx="3149147" cy="817738"/>
            <a:chOff x="0" y="0"/>
            <a:chExt cx="729160" cy="2153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5AC5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054652" y="3662436"/>
            <a:ext cx="2768530" cy="817738"/>
            <a:chOff x="0" y="0"/>
            <a:chExt cx="729160" cy="2153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29160" cy="215371"/>
            </a:xfrm>
            <a:custGeom>
              <a:avLst/>
              <a:gdLst/>
              <a:ahLst/>
              <a:cxnLst/>
              <a:rect l="l" t="t" r="r" b="b"/>
              <a:pathLst>
                <a:path w="729160" h="215371">
                  <a:moveTo>
                    <a:pt x="0" y="0"/>
                  </a:moveTo>
                  <a:lnTo>
                    <a:pt x="729160" y="0"/>
                  </a:lnTo>
                  <a:lnTo>
                    <a:pt x="729160" y="215371"/>
                  </a:lnTo>
                  <a:lnTo>
                    <a:pt x="0" y="215371"/>
                  </a:lnTo>
                  <a:close/>
                </a:path>
              </a:pathLst>
            </a:custGeom>
            <a:solidFill>
              <a:srgbClr val="5AC5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729160" cy="282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551276" y="3744915"/>
            <a:ext cx="260453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INPUTS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81066" y="3761653"/>
            <a:ext cx="260453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LOGIC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30852" y="3744915"/>
            <a:ext cx="260453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Kabel Heavy"/>
                <a:ea typeface="Kabel Heavy"/>
                <a:cs typeface="Kabel Heavy"/>
                <a:sym typeface="Kabel Heavy"/>
              </a:rPr>
              <a:t>OUTPUTS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13615478" y="684976"/>
            <a:ext cx="1205496" cy="757796"/>
          </a:xfrm>
          <a:custGeom>
            <a:avLst/>
            <a:gdLst/>
            <a:ahLst/>
            <a:cxnLst/>
            <a:rect l="l" t="t" r="r" b="b"/>
            <a:pathLst>
              <a:path w="1205496" h="757796">
                <a:moveTo>
                  <a:pt x="0" y="0"/>
                </a:moveTo>
                <a:lnTo>
                  <a:pt x="1205496" y="0"/>
                </a:lnTo>
                <a:lnTo>
                  <a:pt x="1205496" y="757795"/>
                </a:lnTo>
                <a:lnTo>
                  <a:pt x="0" y="757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0654" t="-447955" b="-6461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5400000">
            <a:off x="15475964" y="313651"/>
            <a:ext cx="1205496" cy="1500445"/>
          </a:xfrm>
          <a:custGeom>
            <a:avLst/>
            <a:gdLst/>
            <a:ahLst/>
            <a:cxnLst/>
            <a:rect l="l" t="t" r="r" b="b"/>
            <a:pathLst>
              <a:path w="1205496" h="1500445">
                <a:moveTo>
                  <a:pt x="0" y="0"/>
                </a:moveTo>
                <a:lnTo>
                  <a:pt x="1205495" y="0"/>
                </a:lnTo>
                <a:lnTo>
                  <a:pt x="1205495" y="1500445"/>
                </a:lnTo>
                <a:lnTo>
                  <a:pt x="0" y="1500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0654" t="-78246" b="-42484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7600950" y="4823387"/>
            <a:ext cx="3619846" cy="3911504"/>
            <a:chOff x="0" y="0"/>
            <a:chExt cx="812800" cy="10301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1030191"/>
            </a:xfrm>
            <a:custGeom>
              <a:avLst/>
              <a:gdLst/>
              <a:ahLst/>
              <a:cxnLst/>
              <a:rect l="l" t="t" r="r" b="b"/>
              <a:pathLst>
                <a:path w="812800" h="1030191">
                  <a:moveTo>
                    <a:pt x="0" y="0"/>
                  </a:moveTo>
                  <a:lnTo>
                    <a:pt x="812800" y="0"/>
                  </a:lnTo>
                  <a:lnTo>
                    <a:pt x="812800" y="1030191"/>
                  </a:lnTo>
                  <a:lnTo>
                    <a:pt x="0" y="1030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108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890070" y="4823387"/>
            <a:ext cx="3086100" cy="3911504"/>
            <a:chOff x="0" y="0"/>
            <a:chExt cx="812800" cy="10301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030191"/>
            </a:xfrm>
            <a:custGeom>
              <a:avLst/>
              <a:gdLst/>
              <a:ahLst/>
              <a:cxnLst/>
              <a:rect l="l" t="t" r="r" b="b"/>
              <a:pathLst>
                <a:path w="812800" h="1030191">
                  <a:moveTo>
                    <a:pt x="0" y="0"/>
                  </a:moveTo>
                  <a:lnTo>
                    <a:pt x="812800" y="0"/>
                  </a:lnTo>
                  <a:lnTo>
                    <a:pt x="812800" y="1030191"/>
                  </a:lnTo>
                  <a:lnTo>
                    <a:pt x="0" y="10301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108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5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5243657" y="7057146"/>
            <a:ext cx="3909065" cy="2342288"/>
          </a:xfrm>
          <a:custGeom>
            <a:avLst/>
            <a:gdLst/>
            <a:ahLst/>
            <a:cxnLst/>
            <a:rect l="l" t="t" r="r" b="b"/>
            <a:pathLst>
              <a:path w="3909065" h="2342288">
                <a:moveTo>
                  <a:pt x="0" y="0"/>
                </a:moveTo>
                <a:lnTo>
                  <a:pt x="3909064" y="0"/>
                </a:lnTo>
                <a:lnTo>
                  <a:pt x="3909064" y="2342288"/>
                </a:lnTo>
                <a:lnTo>
                  <a:pt x="0" y="2342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0377" t="-166066" b="-2185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2311755" y="4728137"/>
            <a:ext cx="3086100" cy="353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200" b="1" dirty="0">
                <a:solidFill>
                  <a:srgbClr val="1FB35B"/>
                </a:solidFill>
                <a:latin typeface="Futura Bold"/>
                <a:ea typeface="Futura Bold"/>
                <a:cs typeface="Futura Bold"/>
                <a:sym typeface="Futura Bold"/>
              </a:rPr>
              <a:t>Top Hat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1FB35B"/>
                </a:solidFill>
                <a:latin typeface="Futura"/>
                <a:ea typeface="Futura"/>
                <a:cs typeface="Futura"/>
                <a:sym typeface="Futura"/>
              </a:rPr>
              <a:t>Media Reliability</a:t>
            </a:r>
          </a:p>
          <a:p>
            <a:pPr algn="l">
              <a:lnSpc>
                <a:spcPts val="3499"/>
              </a:lnSpc>
            </a:pPr>
            <a:endParaRPr lang="en-US" sz="2200" dirty="0">
              <a:solidFill>
                <a:srgbClr val="1FB35B"/>
              </a:solidFill>
              <a:latin typeface="Futura"/>
              <a:ea typeface="Futura"/>
              <a:cs typeface="Futura"/>
              <a:sym typeface="Futura"/>
            </a:endParaRPr>
          </a:p>
          <a:p>
            <a:pPr algn="l">
              <a:lnSpc>
                <a:spcPts val="3499"/>
              </a:lnSpc>
            </a:pPr>
            <a:r>
              <a:rPr lang="en-US" sz="2200" b="1" dirty="0">
                <a:solidFill>
                  <a:srgbClr val="1FB35B"/>
                </a:solidFill>
                <a:latin typeface="Futura Bold"/>
                <a:ea typeface="Futura Bold"/>
                <a:cs typeface="Futura Bold"/>
                <a:sym typeface="Futura Bold"/>
              </a:rPr>
              <a:t>Dog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1FB35B"/>
                </a:solidFill>
                <a:latin typeface="Futura"/>
                <a:ea typeface="Futura"/>
                <a:cs typeface="Futura"/>
                <a:sym typeface="Futura"/>
              </a:rPr>
              <a:t>Cascade Risk</a:t>
            </a:r>
          </a:p>
          <a:p>
            <a:pPr algn="l">
              <a:lnSpc>
                <a:spcPts val="3499"/>
              </a:lnSpc>
            </a:pPr>
            <a:endParaRPr lang="en-US" sz="2200" dirty="0">
              <a:solidFill>
                <a:srgbClr val="1FB35B"/>
              </a:solidFill>
              <a:latin typeface="Futura"/>
              <a:ea typeface="Futura"/>
              <a:cs typeface="Futura"/>
              <a:sym typeface="Futura"/>
            </a:endParaRPr>
          </a:p>
          <a:p>
            <a:pPr algn="l">
              <a:lnSpc>
                <a:spcPts val="3499"/>
              </a:lnSpc>
            </a:pPr>
            <a:r>
              <a:rPr lang="en-US" sz="2200" b="1" dirty="0">
                <a:solidFill>
                  <a:srgbClr val="1FB35B"/>
                </a:solidFill>
                <a:latin typeface="Futura Bold"/>
                <a:ea typeface="Futura Bold"/>
                <a:cs typeface="Futura Bold"/>
                <a:sym typeface="Futura Bold"/>
              </a:rPr>
              <a:t>Car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1FB35B"/>
                </a:solidFill>
                <a:latin typeface="Futura"/>
                <a:ea typeface="Futura"/>
                <a:cs typeface="Futura"/>
                <a:sym typeface="Futura"/>
              </a:rPr>
              <a:t>Zone-Level Risk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600950" y="4826036"/>
            <a:ext cx="3503726" cy="3286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200" b="1" dirty="0">
                <a:solidFill>
                  <a:srgbClr val="1FB35B"/>
                </a:solidFill>
                <a:latin typeface="Futura Bold"/>
                <a:ea typeface="Futura Bold"/>
                <a:cs typeface="Futura Bold"/>
                <a:sym typeface="Futura Bold"/>
              </a:rPr>
              <a:t>Rule-Based Logic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200" b="1" dirty="0">
                <a:solidFill>
                  <a:srgbClr val="1FB35B"/>
                </a:solidFill>
                <a:latin typeface="Futura Bold"/>
                <a:ea typeface="Futura Bold"/>
                <a:cs typeface="Futura Bold"/>
                <a:sym typeface="Futura Bold"/>
              </a:rPr>
              <a:t>Trust</a:t>
            </a:r>
            <a:r>
              <a:rPr lang="en-US" sz="2200" dirty="0">
                <a:solidFill>
                  <a:srgbClr val="1FB35B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200" b="1" dirty="0">
                <a:solidFill>
                  <a:srgbClr val="1FB35B"/>
                </a:solidFill>
                <a:latin typeface="Futura Bold"/>
                <a:ea typeface="Futura Bold"/>
                <a:cs typeface="Futura Bold"/>
                <a:sym typeface="Futura Bold"/>
              </a:rPr>
              <a:t>Score</a:t>
            </a:r>
            <a:r>
              <a:rPr lang="en-US" sz="2200" dirty="0">
                <a:solidFill>
                  <a:srgbClr val="1FB35B"/>
                </a:solidFill>
                <a:latin typeface="Futura"/>
                <a:ea typeface="Futura"/>
                <a:cs typeface="Futura"/>
                <a:sym typeface="Futura"/>
              </a:rPr>
              <a:t> &lt; 2 = Unreliable News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200" b="1" dirty="0">
                <a:solidFill>
                  <a:srgbClr val="1FB35B"/>
                </a:solidFill>
                <a:latin typeface="Futura Bold"/>
                <a:ea typeface="Futura Bold"/>
                <a:cs typeface="Futura Bold"/>
                <a:sym typeface="Futura Bold"/>
              </a:rPr>
              <a:t>Risk Score</a:t>
            </a:r>
            <a:r>
              <a:rPr lang="en-US" sz="2200" dirty="0">
                <a:solidFill>
                  <a:srgbClr val="1FB35B"/>
                </a:solidFill>
                <a:latin typeface="Futura"/>
                <a:ea typeface="Futura"/>
                <a:cs typeface="Futura"/>
                <a:sym typeface="Futura"/>
              </a:rPr>
              <a:t> &gt; 0.5 = Dangerous Area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200" b="1" dirty="0">
                <a:solidFill>
                  <a:srgbClr val="1FB35B"/>
                </a:solidFill>
                <a:latin typeface="Futura Bold"/>
                <a:ea typeface="Futura Bold"/>
                <a:cs typeface="Futura Bold"/>
                <a:sym typeface="Futura Bold"/>
              </a:rPr>
              <a:t>Cascade Risk</a:t>
            </a:r>
            <a:r>
              <a:rPr lang="en-US" sz="2200" dirty="0">
                <a:solidFill>
                  <a:srgbClr val="1FB35B"/>
                </a:solidFill>
                <a:latin typeface="Futura"/>
                <a:ea typeface="Futura"/>
                <a:cs typeface="Futura"/>
                <a:sym typeface="Futura"/>
              </a:rPr>
              <a:t> &gt; 0.5 = High chance of rolling consequences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843773" y="5556499"/>
            <a:ext cx="3178694" cy="178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200" b="1" dirty="0">
                <a:solidFill>
                  <a:srgbClr val="1FB35B"/>
                </a:solidFill>
                <a:latin typeface="Futura Bold"/>
                <a:ea typeface="Futura Bold"/>
                <a:cs typeface="Futura Bold"/>
                <a:sym typeface="Futura Bold"/>
              </a:rPr>
              <a:t>Rolling Alert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200" dirty="0">
                <a:solidFill>
                  <a:srgbClr val="1FB35B"/>
                </a:solidFill>
                <a:latin typeface="Futura"/>
                <a:ea typeface="Futura"/>
                <a:cs typeface="Futura"/>
                <a:sym typeface="Futura"/>
              </a:rPr>
              <a:t>10-minute status update window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1FB35B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40" name="Freeform 36">
            <a:extLst>
              <a:ext uri="{FF2B5EF4-FFF2-40B4-BE49-F238E27FC236}">
                <a16:creationId xmlns:a16="http://schemas.microsoft.com/office/drawing/2014/main" id="{57692B3E-0E47-F99D-3AE8-8332BC558D7F}"/>
              </a:ext>
            </a:extLst>
          </p:cNvPr>
          <p:cNvSpPr/>
          <p:nvPr/>
        </p:nvSpPr>
        <p:spPr>
          <a:xfrm>
            <a:off x="16393784" y="836839"/>
            <a:ext cx="757796" cy="454067"/>
          </a:xfrm>
          <a:custGeom>
            <a:avLst/>
            <a:gdLst/>
            <a:ahLst/>
            <a:cxnLst/>
            <a:rect l="l" t="t" r="r" b="b"/>
            <a:pathLst>
              <a:path w="3909065" h="2342288">
                <a:moveTo>
                  <a:pt x="0" y="0"/>
                </a:moveTo>
                <a:lnTo>
                  <a:pt x="3909064" y="0"/>
                </a:lnTo>
                <a:lnTo>
                  <a:pt x="3909064" y="2342288"/>
                </a:lnTo>
                <a:lnTo>
                  <a:pt x="0" y="2342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0377" t="-166066" b="-21854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4.93827E-6 C -0.00495 -0.00803 -0.03003 -0.02439 -0.03984 -0.02269 C -0.04974 -0.02084 -0.04922 0.01049 -0.05946 0.01064 C -0.06962 0.01064 -0.09219 -0.0372 -0.1013 -0.02269 C -0.11484 -0.02176 -0.14054 0.01388 -0.14054 0.01435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23638" y="8889086"/>
            <a:ext cx="2000219" cy="738428"/>
            <a:chOff x="0" y="0"/>
            <a:chExt cx="2666958" cy="984570"/>
          </a:xfrm>
        </p:grpSpPr>
        <p:sp>
          <p:nvSpPr>
            <p:cNvPr id="3" name="Freeform 3"/>
            <p:cNvSpPr/>
            <p:nvPr/>
          </p:nvSpPr>
          <p:spPr>
            <a:xfrm>
              <a:off x="1762567" y="0"/>
              <a:ext cx="390545" cy="529064"/>
            </a:xfrm>
            <a:custGeom>
              <a:avLst/>
              <a:gdLst/>
              <a:ahLst/>
              <a:cxnLst/>
              <a:rect l="l" t="t" r="r" b="b"/>
              <a:pathLst>
                <a:path w="390545" h="529064">
                  <a:moveTo>
                    <a:pt x="0" y="0"/>
                  </a:moveTo>
                  <a:lnTo>
                    <a:pt x="390545" y="0"/>
                  </a:lnTo>
                  <a:lnTo>
                    <a:pt x="390545" y="529064"/>
                  </a:lnTo>
                  <a:lnTo>
                    <a:pt x="0" y="52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2967"/>
              <a:ext cx="195783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SECURE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1439"/>
              <a:ext cx="266695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i="1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THE B-AGGIE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511" y="1383854"/>
            <a:ext cx="2303546" cy="2303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2156" y="1383854"/>
            <a:ext cx="2303546" cy="2303546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13678" y="3852863"/>
            <a:ext cx="10323964" cy="5921701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5261" r="-52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-31736" y="6133015"/>
            <a:ext cx="2926128" cy="4030741"/>
          </a:xfrm>
          <a:custGeom>
            <a:avLst/>
            <a:gdLst/>
            <a:ahLst/>
            <a:cxnLst/>
            <a:rect l="l" t="t" r="r" b="b"/>
            <a:pathLst>
              <a:path w="2926128" h="4030741">
                <a:moveTo>
                  <a:pt x="0" y="0"/>
                </a:moveTo>
                <a:lnTo>
                  <a:pt x="2926128" y="0"/>
                </a:lnTo>
                <a:lnTo>
                  <a:pt x="2926128" y="4030741"/>
                </a:lnTo>
                <a:lnTo>
                  <a:pt x="0" y="40307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994839" y="4594499"/>
            <a:ext cx="3323445" cy="6576007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4717" r="-471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092948" y="4866076"/>
            <a:ext cx="4628714" cy="1266939"/>
          </a:xfrm>
          <a:custGeom>
            <a:avLst/>
            <a:gdLst/>
            <a:ahLst/>
            <a:cxnLst/>
            <a:rect l="l" t="t" r="r" b="b"/>
            <a:pathLst>
              <a:path w="4312984" h="1266939">
                <a:moveTo>
                  <a:pt x="0" y="0"/>
                </a:moveTo>
                <a:lnTo>
                  <a:pt x="4312984" y="0"/>
                </a:lnTo>
                <a:lnTo>
                  <a:pt x="4312984" y="1266939"/>
                </a:lnTo>
                <a:lnTo>
                  <a:pt x="0" y="12669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flipH="1">
            <a:off x="11350503" y="6371140"/>
            <a:ext cx="4371159" cy="1077665"/>
          </a:xfrm>
          <a:custGeom>
            <a:avLst/>
            <a:gdLst/>
            <a:ahLst/>
            <a:cxnLst/>
            <a:rect l="l" t="t" r="r" b="b"/>
            <a:pathLst>
              <a:path w="3668646" h="1077665">
                <a:moveTo>
                  <a:pt x="3668646" y="0"/>
                </a:moveTo>
                <a:lnTo>
                  <a:pt x="0" y="0"/>
                </a:lnTo>
                <a:lnTo>
                  <a:pt x="0" y="1077665"/>
                </a:lnTo>
                <a:lnTo>
                  <a:pt x="3668646" y="1077665"/>
                </a:lnTo>
                <a:lnTo>
                  <a:pt x="36686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flipH="1">
            <a:off x="11350503" y="7686930"/>
            <a:ext cx="4371159" cy="1074420"/>
          </a:xfrm>
          <a:custGeom>
            <a:avLst/>
            <a:gdLst/>
            <a:ahLst/>
            <a:cxnLst/>
            <a:rect l="l" t="t" r="r" b="b"/>
            <a:pathLst>
              <a:path w="3657600" h="1074420">
                <a:moveTo>
                  <a:pt x="3657600" y="0"/>
                </a:moveTo>
                <a:lnTo>
                  <a:pt x="0" y="0"/>
                </a:lnTo>
                <a:lnTo>
                  <a:pt x="0" y="1074420"/>
                </a:lnTo>
                <a:lnTo>
                  <a:pt x="3657600" y="1074420"/>
                </a:lnTo>
                <a:lnTo>
                  <a:pt x="36576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830926" y="1575816"/>
            <a:ext cx="1919622" cy="1919622"/>
          </a:xfrm>
          <a:custGeom>
            <a:avLst/>
            <a:gdLst/>
            <a:ahLst/>
            <a:cxnLst/>
            <a:rect l="l" t="t" r="r" b="b"/>
            <a:pathLst>
              <a:path w="1919622" h="1919622">
                <a:moveTo>
                  <a:pt x="0" y="0"/>
                </a:moveTo>
                <a:lnTo>
                  <a:pt x="1919622" y="0"/>
                </a:lnTo>
                <a:lnTo>
                  <a:pt x="1919622" y="1919622"/>
                </a:lnTo>
                <a:lnTo>
                  <a:pt x="0" y="19196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hlinkClick r:id="rId14" tooltip="https://smart-city-crisis-dashboard-cydbfy6xqdkpcab7yyafzw.streamlit.app"/>
          </p:cNvPr>
          <p:cNvSpPr/>
          <p:nvPr/>
        </p:nvSpPr>
        <p:spPr>
          <a:xfrm>
            <a:off x="14413783" y="538849"/>
            <a:ext cx="2593151" cy="713117"/>
          </a:xfrm>
          <a:custGeom>
            <a:avLst/>
            <a:gdLst/>
            <a:ahLst/>
            <a:cxnLst/>
            <a:rect l="l" t="t" r="r" b="b"/>
            <a:pathLst>
              <a:path w="2593151" h="713117">
                <a:moveTo>
                  <a:pt x="0" y="0"/>
                </a:moveTo>
                <a:lnTo>
                  <a:pt x="2593151" y="0"/>
                </a:lnTo>
                <a:lnTo>
                  <a:pt x="2593151" y="713117"/>
                </a:lnTo>
                <a:lnTo>
                  <a:pt x="0" y="7131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4070081" y="9013507"/>
            <a:ext cx="165158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904875"/>
            <a:ext cx="5738529" cy="121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24"/>
              </a:lnSpc>
            </a:pPr>
            <a:r>
              <a:rPr lang="en-US" sz="7200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PROTOTYPE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08449" y="3629012"/>
            <a:ext cx="2219671" cy="64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1834" b="1" dirty="0">
                <a:solidFill>
                  <a:srgbClr val="A42019"/>
                </a:solidFill>
                <a:latin typeface="Poppins Bold"/>
                <a:ea typeface="Poppins Bold"/>
                <a:cs typeface="Poppins Bold"/>
                <a:sym typeface="Poppins Bold"/>
              </a:rPr>
              <a:t>RISK PREDICTION ACCURACY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30926" y="3681549"/>
            <a:ext cx="1919622" cy="64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1834" b="1">
                <a:solidFill>
                  <a:srgbClr val="A42019"/>
                </a:solidFill>
                <a:latin typeface="Poppins Bold"/>
                <a:ea typeface="Poppins Bold"/>
                <a:cs typeface="Poppins Bold"/>
                <a:sym typeface="Poppins Bold"/>
              </a:rPr>
              <a:t>SPEED TO INSIGHT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150598" y="3681549"/>
            <a:ext cx="2506663" cy="648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1834" b="1">
                <a:solidFill>
                  <a:srgbClr val="A42019"/>
                </a:solidFill>
                <a:latin typeface="Poppins Bold"/>
                <a:ea typeface="Poppins Bold"/>
                <a:cs typeface="Poppins Bold"/>
                <a:sym typeface="Poppins Bold"/>
              </a:rPr>
              <a:t>MISINFORMATION FILTERING PRECISION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2027682"/>
            <a:ext cx="8627861" cy="1291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Futura Medium"/>
                <a:ea typeface="Futura Medium"/>
                <a:cs typeface="Futura Medium"/>
                <a:sym typeface="Futura Medium"/>
              </a:rPr>
              <a:t>From dashboard to dispatch, our system bridges the gap between data and action, guiding both civilians and officials through high-stakes moments.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50212" y="5123835"/>
            <a:ext cx="3935667" cy="712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Futura Medium"/>
                <a:ea typeface="Futura Medium"/>
                <a:cs typeface="Futura Medium"/>
                <a:sym typeface="Futura Medium"/>
              </a:rPr>
              <a:t>I’m in the Nob Hill neighborhood, what should I do?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713597" y="6428531"/>
            <a:ext cx="3677781" cy="930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E"/>
                </a:solidFill>
                <a:latin typeface="Futura Medium"/>
                <a:ea typeface="Futura Medium"/>
                <a:cs typeface="Futura Medium"/>
                <a:sym typeface="Futura Medium"/>
              </a:rPr>
              <a:t>Plan to evacuate. Media coverage and sensor failures are spiking 5 miles from you.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723623" y="7914333"/>
            <a:ext cx="3657728" cy="616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FFFE"/>
                </a:solidFill>
                <a:latin typeface="Futura Medium"/>
                <a:ea typeface="Futura Medium"/>
                <a:cs typeface="Futura Medium"/>
                <a:sym typeface="Futura Medium"/>
              </a:rPr>
              <a:t>If you need medical attention, UCSF is 0.5 miles away.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676200" y="2038957"/>
            <a:ext cx="2219671" cy="90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E6E6E6"/>
                </a:solidFill>
                <a:latin typeface="Poppins Bold"/>
                <a:ea typeface="Poppins Bold"/>
                <a:cs typeface="Poppins Bold"/>
                <a:sym typeface="Poppins Bold"/>
              </a:rPr>
              <a:t>9.8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1834" b="1">
                <a:solidFill>
                  <a:srgbClr val="E6E6E6"/>
                </a:solidFill>
                <a:latin typeface="Poppins Bold"/>
                <a:ea typeface="Poppins Bold"/>
                <a:cs typeface="Poppins Bold"/>
                <a:sym typeface="Poppins Bold"/>
              </a:rPr>
              <a:t>SECONDS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606950" y="671584"/>
            <a:ext cx="1653382" cy="394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200" b="1" dirty="0">
                <a:solidFill>
                  <a:schemeClr val="bg1"/>
                </a:solidFill>
                <a:latin typeface="Futura Medium"/>
                <a:ea typeface="Futura Medium"/>
                <a:cs typeface="Futura Medium"/>
                <a:sym typeface="Futura Medium"/>
                <a:hlinkClick r:id="rId14" tooltip="https://smart-city-crisis-dashboard-cydbfy6xqdkpcab7yyafzw.streamlit.ap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LINK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6" grpId="0" build="allAtOnce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E7CE">
                <a:alpha val="100000"/>
              </a:srgbClr>
            </a:gs>
            <a:gs pos="100000">
              <a:srgbClr val="65877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23638" y="8889086"/>
            <a:ext cx="2000219" cy="738428"/>
            <a:chOff x="0" y="0"/>
            <a:chExt cx="2666958" cy="984570"/>
          </a:xfrm>
        </p:grpSpPr>
        <p:sp>
          <p:nvSpPr>
            <p:cNvPr id="3" name="Freeform 3"/>
            <p:cNvSpPr/>
            <p:nvPr/>
          </p:nvSpPr>
          <p:spPr>
            <a:xfrm>
              <a:off x="1762567" y="0"/>
              <a:ext cx="390545" cy="529064"/>
            </a:xfrm>
            <a:custGeom>
              <a:avLst/>
              <a:gdLst/>
              <a:ahLst/>
              <a:cxnLst/>
              <a:rect l="l" t="t" r="r" b="b"/>
              <a:pathLst>
                <a:path w="390545" h="529064">
                  <a:moveTo>
                    <a:pt x="0" y="0"/>
                  </a:moveTo>
                  <a:lnTo>
                    <a:pt x="390545" y="0"/>
                  </a:lnTo>
                  <a:lnTo>
                    <a:pt x="390545" y="529064"/>
                  </a:lnTo>
                  <a:lnTo>
                    <a:pt x="0" y="52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2967"/>
              <a:ext cx="195783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SECURE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1439"/>
              <a:ext cx="266695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</a:pPr>
              <a:r>
                <a:rPr lang="en-US" sz="2300" i="1">
                  <a:solidFill>
                    <a:srgbClr val="FFFFFF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THE B-AGGIE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70081" y="9013507"/>
            <a:ext cx="1651581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56835" y="822808"/>
            <a:ext cx="9202703" cy="1097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2"/>
              </a:lnSpc>
            </a:pPr>
            <a:r>
              <a:rPr lang="en-US" sz="7200" b="1" dirty="0">
                <a:solidFill>
                  <a:srgbClr val="FFFFFF"/>
                </a:solidFill>
                <a:latin typeface="Kabel Heavy"/>
                <a:ea typeface="Kabel Heavy"/>
                <a:cs typeface="Kabel Heavy"/>
                <a:sym typeface="Kabel Heavy"/>
              </a:rPr>
              <a:t>The Next Roll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5351" y="0"/>
            <a:ext cx="5820646" cy="10287000"/>
            <a:chOff x="0" y="0"/>
            <a:chExt cx="7760862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25000"/>
            </a:blip>
            <a:srcRect l="20724"/>
            <a:stretch>
              <a:fillRect/>
            </a:stretch>
          </p:blipFill>
          <p:spPr>
            <a:xfrm>
              <a:off x="0" y="0"/>
              <a:ext cx="7760862" cy="137160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005387" y="3455797"/>
            <a:ext cx="6601121" cy="4976490"/>
            <a:chOff x="0" y="0"/>
            <a:chExt cx="1738567" cy="13106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8567" cy="1310681"/>
            </a:xfrm>
            <a:custGeom>
              <a:avLst/>
              <a:gdLst/>
              <a:ahLst/>
              <a:cxnLst/>
              <a:rect l="l" t="t" r="r" b="b"/>
              <a:pathLst>
                <a:path w="1738567" h="1310681">
                  <a:moveTo>
                    <a:pt x="0" y="0"/>
                  </a:moveTo>
                  <a:lnTo>
                    <a:pt x="1738567" y="0"/>
                  </a:lnTo>
                  <a:lnTo>
                    <a:pt x="1738567" y="1310681"/>
                  </a:lnTo>
                  <a:lnTo>
                    <a:pt x="0" y="1310681"/>
                  </a:lnTo>
                  <a:close/>
                </a:path>
              </a:pathLst>
            </a:custGeom>
            <a:gradFill rotWithShape="1">
              <a:gsLst>
                <a:gs pos="0">
                  <a:srgbClr val="B22B22">
                    <a:alpha val="100000"/>
                  </a:srgbClr>
                </a:gs>
                <a:gs pos="50000">
                  <a:srgbClr val="A21D16">
                    <a:alpha val="100000"/>
                  </a:srgbClr>
                </a:gs>
                <a:gs pos="100000">
                  <a:srgbClr val="EA645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38100" cap="sq">
              <a:solidFill>
                <a:srgbClr val="A420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738567" cy="1377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65305" y="3455797"/>
            <a:ext cx="7267787" cy="2239374"/>
            <a:chOff x="0" y="0"/>
            <a:chExt cx="1720965" cy="5897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20965" cy="589794"/>
            </a:xfrm>
            <a:custGeom>
              <a:avLst/>
              <a:gdLst/>
              <a:ahLst/>
              <a:cxnLst/>
              <a:rect l="l" t="t" r="r" b="b"/>
              <a:pathLst>
                <a:path w="1720965" h="589794">
                  <a:moveTo>
                    <a:pt x="0" y="0"/>
                  </a:moveTo>
                  <a:lnTo>
                    <a:pt x="1720965" y="0"/>
                  </a:lnTo>
                  <a:lnTo>
                    <a:pt x="1720965" y="589794"/>
                  </a:lnTo>
                  <a:lnTo>
                    <a:pt x="0" y="589794"/>
                  </a:lnTo>
                  <a:close/>
                </a:path>
              </a:pathLst>
            </a:custGeom>
            <a:solidFill>
              <a:srgbClr val="A42019"/>
            </a:solidFill>
            <a:ln w="38100" cap="sq">
              <a:gradFill>
                <a:gsLst>
                  <a:gs pos="0">
                    <a:srgbClr val="5347D9">
                      <a:alpha val="0"/>
                    </a:srgbClr>
                  </a:gs>
                  <a:gs pos="100000">
                    <a:srgbClr val="BD0000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720965" cy="65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265305" y="6192913"/>
            <a:ext cx="7267787" cy="2239374"/>
            <a:chOff x="0" y="0"/>
            <a:chExt cx="1720965" cy="5897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20965" cy="589794"/>
            </a:xfrm>
            <a:custGeom>
              <a:avLst/>
              <a:gdLst/>
              <a:ahLst/>
              <a:cxnLst/>
              <a:rect l="l" t="t" r="r" b="b"/>
              <a:pathLst>
                <a:path w="1720965" h="589794">
                  <a:moveTo>
                    <a:pt x="0" y="0"/>
                  </a:moveTo>
                  <a:lnTo>
                    <a:pt x="1720965" y="0"/>
                  </a:lnTo>
                  <a:lnTo>
                    <a:pt x="1720965" y="589794"/>
                  </a:lnTo>
                  <a:lnTo>
                    <a:pt x="0" y="589794"/>
                  </a:lnTo>
                  <a:close/>
                </a:path>
              </a:pathLst>
            </a:custGeom>
            <a:solidFill>
              <a:srgbClr val="A42019"/>
            </a:solidFill>
            <a:ln w="38100" cap="sq">
              <a:solidFill>
                <a:srgbClr val="A420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720965" cy="656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44760" y="4157931"/>
            <a:ext cx="6599240" cy="1269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200" dirty="0">
                <a:solidFill>
                  <a:srgbClr val="FFFFFF"/>
                </a:solidFill>
                <a:latin typeface="Futura Medium" panose="020B0602020204020303" pitchFamily="34" charset="-79"/>
                <a:ea typeface="Futura Medium"/>
                <a:cs typeface="Futura Medium" panose="020B0602020204020303" pitchFamily="34" charset="-79"/>
                <a:sym typeface="Futura Medium"/>
              </a:rPr>
              <a:t>Add real-time data from 911, utility, or health systems.</a:t>
            </a:r>
          </a:p>
          <a:p>
            <a:pPr algn="l">
              <a:lnSpc>
                <a:spcPts val="3359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→ Boosts accuracy + zone-specific action.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10971" y="3651648"/>
            <a:ext cx="4736289" cy="418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Data Enrichment</a:t>
            </a:r>
          </a:p>
        </p:txBody>
      </p:sp>
      <p:sp>
        <p:nvSpPr>
          <p:cNvPr id="21" name="Freeform 21"/>
          <p:cNvSpPr/>
          <p:nvPr/>
        </p:nvSpPr>
        <p:spPr>
          <a:xfrm rot="1134450">
            <a:off x="14728163" y="2371632"/>
            <a:ext cx="3093418" cy="1446173"/>
          </a:xfrm>
          <a:custGeom>
            <a:avLst/>
            <a:gdLst/>
            <a:ahLst/>
            <a:cxnLst/>
            <a:rect l="l" t="t" r="r" b="b"/>
            <a:pathLst>
              <a:path w="3093418" h="1446173">
                <a:moveTo>
                  <a:pt x="0" y="0"/>
                </a:moveTo>
                <a:lnTo>
                  <a:pt x="3093418" y="0"/>
                </a:lnTo>
                <a:lnTo>
                  <a:pt x="3093418" y="1446173"/>
                </a:lnTo>
                <a:lnTo>
                  <a:pt x="0" y="1446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834188" y="3094718"/>
            <a:ext cx="4994746" cy="722157"/>
          </a:xfrm>
          <a:custGeom>
            <a:avLst/>
            <a:gdLst/>
            <a:ahLst/>
            <a:cxnLst/>
            <a:rect l="l" t="t" r="r" b="b"/>
            <a:pathLst>
              <a:path w="4994746" h="722157">
                <a:moveTo>
                  <a:pt x="0" y="0"/>
                </a:moveTo>
                <a:lnTo>
                  <a:pt x="4994746" y="0"/>
                </a:lnTo>
                <a:lnTo>
                  <a:pt x="4994746" y="722157"/>
                </a:lnTo>
                <a:lnTo>
                  <a:pt x="0" y="722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834188" y="8075838"/>
            <a:ext cx="4994746" cy="722157"/>
          </a:xfrm>
          <a:custGeom>
            <a:avLst/>
            <a:gdLst/>
            <a:ahLst/>
            <a:cxnLst/>
            <a:rect l="l" t="t" r="r" b="b"/>
            <a:pathLst>
              <a:path w="4994746" h="722157">
                <a:moveTo>
                  <a:pt x="0" y="0"/>
                </a:moveTo>
                <a:lnTo>
                  <a:pt x="4994746" y="0"/>
                </a:lnTo>
                <a:lnTo>
                  <a:pt x="4994746" y="722157"/>
                </a:lnTo>
                <a:lnTo>
                  <a:pt x="0" y="722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2265305" y="8071208"/>
            <a:ext cx="4994746" cy="722157"/>
          </a:xfrm>
          <a:custGeom>
            <a:avLst/>
            <a:gdLst/>
            <a:ahLst/>
            <a:cxnLst/>
            <a:rect l="l" t="t" r="r" b="b"/>
            <a:pathLst>
              <a:path w="4994746" h="722157">
                <a:moveTo>
                  <a:pt x="0" y="0"/>
                </a:moveTo>
                <a:lnTo>
                  <a:pt x="4994745" y="0"/>
                </a:lnTo>
                <a:lnTo>
                  <a:pt x="4994745" y="722157"/>
                </a:lnTo>
                <a:lnTo>
                  <a:pt x="0" y="722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2265305" y="3094718"/>
            <a:ext cx="4994746" cy="722157"/>
          </a:xfrm>
          <a:custGeom>
            <a:avLst/>
            <a:gdLst/>
            <a:ahLst/>
            <a:cxnLst/>
            <a:rect l="l" t="t" r="r" b="b"/>
            <a:pathLst>
              <a:path w="4994746" h="722157">
                <a:moveTo>
                  <a:pt x="0" y="0"/>
                </a:moveTo>
                <a:lnTo>
                  <a:pt x="4994745" y="0"/>
                </a:lnTo>
                <a:lnTo>
                  <a:pt x="4994745" y="722157"/>
                </a:lnTo>
                <a:lnTo>
                  <a:pt x="0" y="722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756835" y="2127783"/>
            <a:ext cx="8058475" cy="90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7"/>
              </a:lnSpc>
            </a:pPr>
            <a:r>
              <a:rPr lang="en-US" sz="2613" b="1" dirty="0">
                <a:solidFill>
                  <a:srgbClr val="A42019"/>
                </a:solidFill>
                <a:latin typeface="Futura Bold"/>
                <a:ea typeface="Futura Bold"/>
                <a:cs typeface="Futura Bold"/>
                <a:sym typeface="Futura Bold"/>
              </a:rPr>
              <a:t>Advancing the board through smarter systems and scalable upgrades: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94520" y="3626793"/>
            <a:ext cx="4282788" cy="466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Real - World Impact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10972" y="6864206"/>
            <a:ext cx="6959646" cy="1713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200" dirty="0">
                <a:solidFill>
                  <a:srgbClr val="FFFFFF"/>
                </a:solidFill>
                <a:latin typeface="Futura Medium" panose="020B0602020204020303" pitchFamily="34" charset="-79"/>
                <a:ea typeface="Futura Medium"/>
                <a:cs typeface="Futura Medium" panose="020B0602020204020303" pitchFamily="34" charset="-79"/>
                <a:sym typeface="Futura Medium"/>
              </a:rPr>
              <a:t>Deploy STORM in live dashboards with SMS alert triggers.</a:t>
            </a:r>
          </a:p>
          <a:p>
            <a:pPr algn="l">
              <a:lnSpc>
                <a:spcPts val="3359"/>
              </a:lnSpc>
            </a:pPr>
            <a:r>
              <a:rPr lang="en-US" sz="2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→ </a:t>
            </a:r>
            <a:r>
              <a:rPr lang="en-US" sz="21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Low-latency response, built for real cities.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FFFFFF"/>
              </a:solidFill>
              <a:latin typeface="Futura Bold"/>
              <a:ea typeface="Futura Bold"/>
              <a:cs typeface="Futura Bold"/>
              <a:sym typeface="Futura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510971" y="6348684"/>
            <a:ext cx="5338124" cy="418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Deployment Optimization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94520" y="4304734"/>
            <a:ext cx="5980352" cy="380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Making safety accessible.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FFFFFF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Every resident gains reliable, real-time awareness of risks around them — enabling faster, smarter decisions when it matters most.</a:t>
            </a:r>
          </a:p>
          <a:p>
            <a:pPr algn="l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→ Empowers civilians. Saves lives. Builds trust.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1220</Words>
  <Application>Microsoft Macintosh PowerPoint</Application>
  <PresentationFormat>Custom</PresentationFormat>
  <Paragraphs>270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Futura Medium</vt:lpstr>
      <vt:lpstr>Futura Italics</vt:lpstr>
      <vt:lpstr>Poppins Bold</vt:lpstr>
      <vt:lpstr>Calibri</vt:lpstr>
      <vt:lpstr>Kabel Heavy</vt:lpstr>
      <vt:lpstr>Futura</vt:lpstr>
      <vt:lpstr>Kabel Ultra-Bold</vt:lpstr>
      <vt:lpstr>Futura Bold</vt:lpstr>
      <vt:lpstr>Futura Bold Italics</vt:lpstr>
      <vt:lpstr>Arial</vt:lpstr>
      <vt:lpstr>Montserrat Italics</vt:lpstr>
      <vt:lpstr>Futura Ultra-Bold</vt:lpstr>
      <vt:lpstr>Futura Medium</vt:lpstr>
      <vt:lpstr>League Spartan</vt:lpstr>
      <vt:lpstr>Futura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Deck Submission</dc:title>
  <cp:lastModifiedBy>Emily Wong</cp:lastModifiedBy>
  <cp:revision>3</cp:revision>
  <dcterms:created xsi:type="dcterms:W3CDTF">2006-08-16T00:00:00Z</dcterms:created>
  <dcterms:modified xsi:type="dcterms:W3CDTF">2025-06-24T04:41:50Z</dcterms:modified>
  <dc:identifier>DAGki3P2nDE</dc:identifier>
</cp:coreProperties>
</file>